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67" r:id="rId4"/>
    <p:sldId id="284" r:id="rId5"/>
    <p:sldId id="286" r:id="rId6"/>
    <p:sldId id="285" r:id="rId7"/>
    <p:sldId id="287" r:id="rId8"/>
    <p:sldId id="288" r:id="rId9"/>
    <p:sldId id="312" r:id="rId10"/>
    <p:sldId id="313" r:id="rId11"/>
    <p:sldId id="316" r:id="rId12"/>
    <p:sldId id="315" r:id="rId13"/>
    <p:sldId id="309" r:id="rId14"/>
    <p:sldId id="311" r:id="rId15"/>
    <p:sldId id="289" r:id="rId16"/>
    <p:sldId id="291" r:id="rId17"/>
    <p:sldId id="290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5" autoAdjust="0"/>
    <p:restoredTop sz="94643" autoAdjust="0"/>
  </p:normalViewPr>
  <p:slideViewPr>
    <p:cSldViewPr>
      <p:cViewPr>
        <p:scale>
          <a:sx n="157" d="100"/>
          <a:sy n="157" d="100"/>
        </p:scale>
        <p:origin x="-294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40977593643631"/>
          <c:y val="0.28141543360372023"/>
          <c:w val="0.50761354125277214"/>
          <c:h val="0.679119612847799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классификатора</c:v>
                </c:pt>
              </c:strCache>
            </c:strRef>
          </c:tx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0A-49F5-B219-BC7DA3DD8692}"/>
              </c:ext>
            </c:extLst>
          </c:dPt>
          <c:dPt>
            <c:idx val="1"/>
            <c:bubble3D val="0"/>
            <c:explosion val="13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0A-49F5-B219-BC7DA3DD8692}"/>
              </c:ext>
            </c:extLst>
          </c:dPt>
          <c:dPt>
            <c:idx val="2"/>
            <c:bubble3D val="0"/>
            <c:explosion val="1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30A-49F5-B219-BC7DA3DD8692}"/>
              </c:ext>
            </c:extLst>
          </c:dPt>
          <c:dPt>
            <c:idx val="3"/>
            <c:bubble3D val="0"/>
            <c:explosion val="2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0A-49F5-B219-BC7DA3DD8692}"/>
              </c:ext>
            </c:extLst>
          </c:dPt>
          <c:dPt>
            <c:idx val="4"/>
            <c:bubble3D val="0"/>
            <c:explosion val="2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0A-49F5-B219-BC7DA3DD8692}"/>
              </c:ext>
            </c:extLst>
          </c:dPt>
          <c:dLbls>
            <c:dLbl>
              <c:idx val="0"/>
              <c:layout>
                <c:manualLayout>
                  <c:x val="6.9583596417770704E-2"/>
                  <c:y val="-3.7237450319523883E-3"/>
                </c:manualLayout>
              </c:layout>
              <c:spPr>
                <a:noFill/>
                <a:ln w="7136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0A-49F5-B219-BC7DA3DD8692}"/>
                </c:ext>
              </c:extLst>
            </c:dLbl>
            <c:dLbl>
              <c:idx val="1"/>
              <c:layout>
                <c:manualLayout>
                  <c:x val="3.3400126280529838E-2"/>
                  <c:y val="7.4474900639047428E-3"/>
                </c:manualLayout>
              </c:layout>
              <c:spPr>
                <a:noFill/>
                <a:ln w="7136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0A-49F5-B219-BC7DA3DD8692}"/>
                </c:ext>
              </c:extLst>
            </c:dLbl>
            <c:dLbl>
              <c:idx val="2"/>
              <c:layout>
                <c:manualLayout>
                  <c:x val="2.7833438567108283E-3"/>
                  <c:y val="-0.1042648608946664"/>
                </c:manualLayout>
              </c:layout>
              <c:spPr>
                <a:noFill/>
                <a:ln w="7136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0A-49F5-B219-BC7DA3DD8692}"/>
                </c:ext>
              </c:extLst>
            </c:dLbl>
            <c:dLbl>
              <c:idx val="3"/>
              <c:layout>
                <c:manualLayout>
                  <c:x val="-9.0895699288360443E-2"/>
                  <c:y val="-2.13354049771560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96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rPr>
                      <a:t>Подгруппа</a:t>
                    </a:r>
                    <a:endParaRPr lang="ru-RU" dirty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 w="7136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378225872199196"/>
                      <c:h val="8.60284835235629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0A-49F5-B219-BC7DA3DD8692}"/>
                </c:ext>
              </c:extLst>
            </c:dLbl>
            <c:dLbl>
              <c:idx val="4"/>
              <c:layout>
                <c:manualLayout>
                  <c:x val="-4.1750157850662425E-2"/>
                  <c:y val="-5.5856175479285605E-2"/>
                </c:manualLayout>
              </c:layout>
              <c:spPr>
                <a:noFill/>
                <a:ln w="7136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0A-49F5-B219-BC7DA3DD8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9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713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Класс</c:v>
                </c:pt>
                <c:pt idx="1">
                  <c:v>Подкласс</c:v>
                </c:pt>
                <c:pt idx="2">
                  <c:v>Группа</c:v>
                </c:pt>
                <c:pt idx="3">
                  <c:v>Подгруппа</c:v>
                </c:pt>
                <c:pt idx="4">
                  <c:v>Вид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</c:v>
                </c:pt>
                <c:pt idx="1">
                  <c:v>272</c:v>
                </c:pt>
                <c:pt idx="2">
                  <c:v>623</c:v>
                </c:pt>
                <c:pt idx="3">
                  <c:v>1170</c:v>
                </c:pt>
                <c:pt idx="4">
                  <c:v>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0A-49F5-B219-BC7DA3DD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09171203199611E-3"/>
          <c:y val="2.4287292991263785E-2"/>
          <c:w val="0.99137908287968002"/>
          <c:h val="0.97571270700873625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explosion val="13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F69-4706-AA1F-46CD91DEAF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69-4706-AA1F-46CD91DEAF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F69-4706-AA1F-46CD91DEAF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69-4706-AA1F-46CD91DEAF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F69-4706-AA1F-46CD91DEAF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69-4706-AA1F-46CD91DEAF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F69-4706-AA1F-46CD91DEAF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69-4706-AA1F-46CD91DEAF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F69-4706-AA1F-46CD91DEAF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F69-4706-AA1F-46CD91DEAF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F69-4706-AA1F-46CD91DEAF7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F69-4706-AA1F-46CD91DEAF7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F69-4706-AA1F-46CD91DEAF7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F69-4706-AA1F-46CD91DEAF7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F69-4706-AA1F-46CD91DEAF70}"/>
              </c:ext>
            </c:extLst>
          </c:dPt>
          <c:dPt>
            <c:idx val="15"/>
            <c:bubble3D val="0"/>
            <c:explosion val="1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F69-4706-AA1F-46CD91DEAF70}"/>
              </c:ext>
            </c:extLst>
          </c:dPt>
          <c:dPt>
            <c:idx val="16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F69-4706-AA1F-46CD91DEAF70}"/>
              </c:ext>
            </c:extLst>
          </c:dPt>
          <c:dPt>
            <c:idx val="17"/>
            <c:bubble3D val="0"/>
            <c:explosion val="3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F69-4706-AA1F-46CD91DEAF70}"/>
              </c:ext>
            </c:extLst>
          </c:dPt>
          <c:dPt>
            <c:idx val="18"/>
            <c:bubble3D val="0"/>
            <c:explosion val="3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F69-4706-AA1F-46CD91DEAF70}"/>
              </c:ext>
            </c:extLst>
          </c:dPt>
          <c:dPt>
            <c:idx val="19"/>
            <c:bubble3D val="0"/>
            <c:explosion val="3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F69-4706-AA1F-46CD91DEAF70}"/>
              </c:ext>
            </c:extLst>
          </c:dPt>
          <c:dPt>
            <c:idx val="20"/>
            <c:bubble3D val="0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F69-4706-AA1F-46CD91DEAF70}"/>
              </c:ext>
            </c:extLst>
          </c:dPt>
          <c:dPt>
            <c:idx val="21"/>
            <c:bubble3D val="0"/>
            <c:explosion val="1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F69-4706-AA1F-46CD91DEAF70}"/>
              </c:ext>
            </c:extLst>
          </c:dPt>
          <c:dPt>
            <c:idx val="22"/>
            <c:bubble3D val="0"/>
            <c:explosion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DF69-4706-AA1F-46CD91DEAF7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F69-4706-AA1F-46CD91DEAF70}"/>
              </c:ext>
            </c:extLst>
          </c:dPt>
          <c:dLbls>
            <c:dLbl>
              <c:idx val="0"/>
              <c:layout>
                <c:manualLayout>
                  <c:x val="0.17801580159374139"/>
                  <c:y val="0.22161603820235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9-4706-AA1F-46CD91DEAF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81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[]; []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9-4706-AA1F-46CD91DEAF70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81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[]; []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9-4706-AA1F-46CD91DEAF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81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[]; []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9-4706-AA1F-46CD91DEAF70}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81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[]; []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9-4706-AA1F-46CD91DEAF7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2221651679702489E-3"/>
                  <c:y val="-4.623659224620958E-2"/>
                </c:manualLayout>
              </c:layout>
              <c:spPr>
                <a:noFill/>
                <a:ln w="5996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897481298374255"/>
                      <c:h val="0.13491336211685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F69-4706-AA1F-46CD91DEAF70}"/>
                </c:ext>
              </c:extLst>
            </c:dLbl>
            <c:dLbl>
              <c:idx val="16"/>
              <c:layout>
                <c:manualLayout>
                  <c:x val="8.9030409721577095E-2"/>
                  <c:y val="4.835397522972433E-2"/>
                </c:manualLayout>
              </c:layout>
              <c:spPr>
                <a:noFill/>
                <a:ln w="5996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F69-4706-AA1F-46CD91DEAF70}"/>
                </c:ext>
              </c:extLst>
            </c:dLbl>
            <c:dLbl>
              <c:idx val="17"/>
              <c:layout>
                <c:manualLayout>
                  <c:x val="-4.8648084408358119E-2"/>
                  <c:y val="0.15326916790760162"/>
                </c:manualLayout>
              </c:layout>
              <c:spPr>
                <a:noFill/>
                <a:ln w="5996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F69-4706-AA1F-46CD91DEAF70}"/>
                </c:ext>
              </c:extLst>
            </c:dLbl>
            <c:dLbl>
              <c:idx val="18"/>
              <c:layout>
                <c:manualLayout>
                  <c:x val="-8.7000518460911808E-2"/>
                  <c:y val="-0.22195847970915109"/>
                </c:manualLayout>
              </c:layout>
              <c:spPr>
                <a:noFill/>
                <a:ln w="5996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F69-4706-AA1F-46CD91DEAF70}"/>
                </c:ext>
              </c:extLst>
            </c:dLbl>
            <c:dLbl>
              <c:idx val="19"/>
              <c:layout>
                <c:manualLayout>
                  <c:x val="-4.1884125150935762E-3"/>
                  <c:y val="-0.12284095449097447"/>
                </c:manualLayout>
              </c:layout>
              <c:spPr>
                <a:noFill/>
                <a:ln w="5996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F69-4706-AA1F-46CD91DEAF70}"/>
                </c:ext>
              </c:extLst>
            </c:dLbl>
            <c:dLbl>
              <c:idx val="20"/>
              <c:layout>
                <c:manualLayout>
                  <c:x val="0.23912682021075801"/>
                  <c:y val="-6.431422627118103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81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rPr>
                      <a:t>Справочно-методическое пособие; 1</a:t>
                    </a:r>
                    <a:endParaRPr lang="ru-RU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 w="5996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1063393894572"/>
                      <c:h val="6.42625984167708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DF69-4706-AA1F-46CD91DEAF70}"/>
                </c:ext>
              </c:extLst>
            </c:dLbl>
            <c:dLbl>
              <c:idx val="21"/>
              <c:layout>
                <c:manualLayout>
                  <c:x val="7.8616612043106215E-2"/>
                  <c:y val="6.806178623831069E-2"/>
                </c:manualLayout>
              </c:layout>
              <c:spPr>
                <a:noFill/>
                <a:ln w="5996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F69-4706-AA1F-46CD91DEAF70}"/>
                </c:ext>
              </c:extLst>
            </c:dLbl>
            <c:dLbl>
              <c:idx val="22"/>
              <c:layout>
                <c:manualLayout>
                  <c:x val="2.9225346867458587E-2"/>
                  <c:y val="-5.4651872298696065E-2"/>
                </c:manualLayout>
              </c:layout>
              <c:spPr>
                <a:noFill/>
                <a:ln w="5996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81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F69-4706-AA1F-46CD91DEAF70}"/>
                </c:ext>
              </c:extLst>
            </c:dLbl>
            <c:dLbl>
              <c:idx val="23"/>
              <c:layout>
                <c:manualLayout>
                  <c:x val="-6.9038625337925416E-3"/>
                  <c:y val="-4.865551337207787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81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>
                        <a:solidFill>
                          <a:schemeClr val="accent6"/>
                        </a:solidFill>
                      </a:rPr>
                      <a:t>Стандарты НОСТРОЙ не увязанные ввиду отсутствия кода классификатора ОКВЭД 2; 21</a:t>
                    </a:r>
                    <a:endParaRPr lang="ru-RU" baseline="0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195753712550457"/>
                      <c:h val="0.233634577001022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DF69-4706-AA1F-46CD91DEAF7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599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Лист1!$A$2:$A$24</c:f>
              <c:strCache>
                <c:ptCount val="23"/>
                <c:pt idx="0">
                  <c:v>Классифицированые стандарты НОСТРОЙ</c:v>
                </c:pt>
                <c:pt idx="1">
                  <c:v>Стандарты НОСТРОЙ не увязанные ввиду отсутствия кода классификатора ОКВЭД 2</c:v>
                </c:pt>
                <c:pt idx="15">
                  <c:v>Объекты атомной энергетики</c:v>
                </c:pt>
                <c:pt idx="16">
                  <c:v>«Зеленое строительство»</c:v>
                </c:pt>
                <c:pt idx="17">
                  <c:v>Освоение подземного пространства</c:v>
                </c:pt>
                <c:pt idx="18">
                  <c:v>Инженерные сети зданий и сооружений</c:v>
                </c:pt>
                <c:pt idx="19">
                  <c:v>Строительные конструкции зданий и сооружений</c:v>
                </c:pt>
                <c:pt idx="20">
                  <c:v>Справочно-методическое пособие</c:v>
                </c:pt>
                <c:pt idx="21">
                  <c:v>Контроль</c:v>
                </c:pt>
                <c:pt idx="22">
                  <c:v>Другое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207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4</c:v>
                </c:pt>
                <c:pt idx="2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F69-4706-AA1F-46CD91DEA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5996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 w="1598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34269475529272"/>
          <c:y val="0.3544063792148231"/>
          <c:w val="0.50761354125277214"/>
          <c:h val="0.679119612847799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классификатора</c:v>
                </c:pt>
              </c:strCache>
            </c:strRef>
          </c:tx>
          <c:dPt>
            <c:idx val="0"/>
            <c:bubble3D val="0"/>
            <c:explosion val="2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9E8-4F90-9522-B9938BD32223}"/>
              </c:ext>
            </c:extLst>
          </c:dPt>
          <c:dPt>
            <c:idx val="1"/>
            <c:bubble3D val="0"/>
            <c:explosion val="23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E8-4F90-9522-B9938BD32223}"/>
              </c:ext>
            </c:extLst>
          </c:dPt>
          <c:dPt>
            <c:idx val="2"/>
            <c:bubble3D val="0"/>
            <c:explosion val="2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9E8-4F90-9522-B9938BD32223}"/>
              </c:ext>
            </c:extLst>
          </c:dPt>
          <c:dPt>
            <c:idx val="3"/>
            <c:bubble3D val="0"/>
            <c:explosion val="19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E8-4F90-9522-B9938BD32223}"/>
              </c:ext>
            </c:extLst>
          </c:dPt>
          <c:dPt>
            <c:idx val="4"/>
            <c:bubble3D val="0"/>
            <c:explosion val="19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9E8-4F90-9522-B9938BD3222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E8-4F90-9522-B9938BD32223}"/>
              </c:ext>
            </c:extLst>
          </c:dPt>
          <c:dPt>
            <c:idx val="6"/>
            <c:bubble3D val="0"/>
            <c:explosion val="1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9E8-4F90-9522-B9938BD32223}"/>
              </c:ext>
            </c:extLst>
          </c:dPt>
          <c:dLbls>
            <c:dLbl>
              <c:idx val="0"/>
              <c:layout>
                <c:manualLayout>
                  <c:x val="-0.14993870757064284"/>
                  <c:y val="5.4005245065638127E-2"/>
                </c:manualLayout>
              </c:layout>
              <c:spPr>
                <a:noFill/>
                <a:ln w="713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E8-4F90-9522-B9938BD32223}"/>
                </c:ext>
              </c:extLst>
            </c:dLbl>
            <c:dLbl>
              <c:idx val="1"/>
              <c:layout>
                <c:manualLayout>
                  <c:x val="-6.7461381564993803E-2"/>
                  <c:y val="-5.0281344721885314E-2"/>
                </c:manualLayout>
              </c:layout>
              <c:spPr>
                <a:noFill/>
                <a:ln w="713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E8-4F90-9522-B9938BD32223}"/>
                </c:ext>
              </c:extLst>
            </c:dLbl>
            <c:dLbl>
              <c:idx val="2"/>
              <c:layout>
                <c:manualLayout>
                  <c:x val="0.11551100227137036"/>
                  <c:y val="-5.6723502471726486E-2"/>
                </c:manualLayout>
              </c:layout>
              <c:spPr>
                <a:noFill/>
                <a:ln w="713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E8-4F90-9522-B9938BD32223}"/>
                </c:ext>
              </c:extLst>
            </c:dLbl>
            <c:dLbl>
              <c:idx val="3"/>
              <c:layout>
                <c:manualLayout>
                  <c:x val="9.2257125242802565E-2"/>
                  <c:y val="1.0851812582372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96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rPr>
                      <a:t>Подгруппа</a:t>
                    </a:r>
                    <a:endParaRPr lang="ru-RU" dirty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 w="713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603709809662884"/>
                      <c:h val="8.3736605288711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9E8-4F90-9522-B9938BD32223}"/>
                </c:ext>
              </c:extLst>
            </c:dLbl>
            <c:dLbl>
              <c:idx val="4"/>
              <c:layout>
                <c:manualLayout>
                  <c:x val="4.4278874947560297E-2"/>
                  <c:y val="1.872779350014011E-3"/>
                </c:manualLayout>
              </c:layout>
              <c:spPr>
                <a:noFill/>
                <a:ln w="713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E8-4F90-9522-B9938BD32223}"/>
                </c:ext>
              </c:extLst>
            </c:dLbl>
            <c:dLbl>
              <c:idx val="5"/>
              <c:layout>
                <c:manualLayout>
                  <c:x val="5.1914033630483157E-2"/>
                  <c:y val="-5.2635019797341961E-2"/>
                </c:manualLayout>
              </c:layout>
              <c:spPr>
                <a:noFill/>
                <a:ln w="713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49E8-4F90-9522-B9938BD32223}"/>
                </c:ext>
              </c:extLst>
            </c:dLbl>
            <c:dLbl>
              <c:idx val="6"/>
              <c:layout>
                <c:manualLayout>
                  <c:x val="1.0336137935710529E-2"/>
                  <c:y val="0.31992332614245972"/>
                </c:manualLayout>
              </c:layout>
              <c:spPr>
                <a:noFill/>
                <a:ln w="713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96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370122132669703"/>
                      <c:h val="8.3736605288711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9E8-4F90-9522-B9938BD322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8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713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Класс</c:v>
                </c:pt>
                <c:pt idx="1">
                  <c:v>Подкласс</c:v>
                </c:pt>
                <c:pt idx="2">
                  <c:v>Группа</c:v>
                </c:pt>
                <c:pt idx="3">
                  <c:v>Подгруппа</c:v>
                </c:pt>
                <c:pt idx="4">
                  <c:v>Вид</c:v>
                </c:pt>
                <c:pt idx="5">
                  <c:v>Категория</c:v>
                </c:pt>
                <c:pt idx="6">
                  <c:v>Подкатегория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88</c:v>
                </c:pt>
                <c:pt idx="1">
                  <c:v>271</c:v>
                </c:pt>
                <c:pt idx="2">
                  <c:v>620</c:v>
                </c:pt>
                <c:pt idx="3" formatCode="#,##0">
                  <c:v>1466</c:v>
                </c:pt>
                <c:pt idx="4" formatCode="#,##0">
                  <c:v>3223</c:v>
                </c:pt>
                <c:pt idx="5" formatCode="#,##0">
                  <c:v>7164</c:v>
                </c:pt>
                <c:pt idx="6" formatCode="#,##0">
                  <c:v>11816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9E8-4F90-9522-B9938BD32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1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2286747473501E-3"/>
          <c:w val="1"/>
          <c:h val="0.99507795941968624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027-41D4-A3DD-D0A2DF4E34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27-41D4-A3DD-D0A2DF4E34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027-41D4-A3DD-D0A2DF4E34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27-41D4-A3DD-D0A2DF4E34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027-41D4-A3DD-D0A2DF4E34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27-41D4-A3DD-D0A2DF4E34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027-41D4-A3DD-D0A2DF4E34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27-41D4-A3DD-D0A2DF4E340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027-41D4-A3DD-D0A2DF4E340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27-41D4-A3DD-D0A2DF4E340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027-41D4-A3DD-D0A2DF4E340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027-41D4-A3DD-D0A2DF4E340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027-41D4-A3DD-D0A2DF4E340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027-41D4-A3DD-D0A2DF4E340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027-41D4-A3DD-D0A2DF4E3405}"/>
              </c:ext>
            </c:extLst>
          </c:dPt>
          <c:dPt>
            <c:idx val="15"/>
            <c:bubble3D val="0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027-41D4-A3DD-D0A2DF4E3405}"/>
              </c:ext>
            </c:extLst>
          </c:dPt>
          <c:dPt>
            <c:idx val="16"/>
            <c:bubble3D val="0"/>
            <c:explosion val="4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027-41D4-A3DD-D0A2DF4E3405}"/>
              </c:ext>
            </c:extLst>
          </c:dPt>
          <c:dPt>
            <c:idx val="17"/>
            <c:bubble3D val="0"/>
            <c:explosion val="5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027-41D4-A3DD-D0A2DF4E3405}"/>
              </c:ext>
            </c:extLst>
          </c:dPt>
          <c:dPt>
            <c:idx val="18"/>
            <c:bubble3D val="0"/>
            <c:explosion val="4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027-41D4-A3DD-D0A2DF4E3405}"/>
              </c:ext>
            </c:extLst>
          </c:dPt>
          <c:dPt>
            <c:idx val="19"/>
            <c:bubble3D val="0"/>
            <c:explosion val="3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027-41D4-A3DD-D0A2DF4E3405}"/>
              </c:ext>
            </c:extLst>
          </c:dPt>
          <c:dPt>
            <c:idx val="20"/>
            <c:bubble3D val="0"/>
            <c:explosion val="3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027-41D4-A3DD-D0A2DF4E3405}"/>
              </c:ext>
            </c:extLst>
          </c:dPt>
          <c:dPt>
            <c:idx val="21"/>
            <c:bubble3D val="0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027-41D4-A3DD-D0A2DF4E3405}"/>
              </c:ext>
            </c:extLst>
          </c:dPt>
          <c:dPt>
            <c:idx val="22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F027-41D4-A3DD-D0A2DF4E3405}"/>
              </c:ext>
            </c:extLst>
          </c:dPt>
          <c:dPt>
            <c:idx val="23"/>
            <c:bubble3D val="0"/>
            <c:explosion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027-41D4-A3DD-D0A2DF4E3405}"/>
              </c:ext>
            </c:extLst>
          </c:dPt>
          <c:dLbls>
            <c:dLbl>
              <c:idx val="0"/>
              <c:layout>
                <c:manualLayout>
                  <c:x val="0.16916377797279508"/>
                  <c:y val="0.244298289405131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27-41D4-A3DD-D0A2DF4E340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49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[]; []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27-41D4-A3DD-D0A2DF4E3405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49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[]; []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27-41D4-A3DD-D0A2DF4E340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49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[]; []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27-41D4-A3DD-D0A2DF4E3405}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49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[]; []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27-41D4-A3DD-D0A2DF4E340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7593023255813955E-2"/>
                  <c:y val="-0.14311105705432042"/>
                </c:manualLayout>
              </c:layout>
              <c:spPr>
                <a:noFill/>
                <a:ln w="7136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28217419921018"/>
                      <c:h val="0.1420409141326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027-41D4-A3DD-D0A2DF4E3405}"/>
                </c:ext>
              </c:extLst>
            </c:dLbl>
            <c:dLbl>
              <c:idx val="16"/>
              <c:layout>
                <c:manualLayout>
                  <c:x val="7.1046621325142612E-2"/>
                  <c:y val="-5.5331562771733706E-2"/>
                </c:manualLayout>
              </c:layout>
              <c:spPr>
                <a:noFill/>
                <a:ln w="7136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027-41D4-A3DD-D0A2DF4E3405}"/>
                </c:ext>
              </c:extLst>
            </c:dLbl>
            <c:dLbl>
              <c:idx val="17"/>
              <c:layout>
                <c:manualLayout>
                  <c:x val="-6.3777972795085569E-2"/>
                  <c:y val="-2.305300248156976E-3"/>
                </c:manualLayout>
              </c:layout>
              <c:spPr>
                <a:noFill/>
                <a:ln w="7136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518835015357612"/>
                      <c:h val="7.9333624997957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F027-41D4-A3DD-D0A2DF4E3405}"/>
                </c:ext>
              </c:extLst>
            </c:dLbl>
            <c:dLbl>
              <c:idx val="18"/>
              <c:layout>
                <c:manualLayout>
                  <c:x val="-0.11411496270293994"/>
                  <c:y val="-8.3099003196813719E-3"/>
                </c:manualLayout>
              </c:layout>
              <c:spPr>
                <a:noFill/>
                <a:ln w="7136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027-41D4-A3DD-D0A2DF4E3405}"/>
                </c:ext>
              </c:extLst>
            </c:dLbl>
            <c:dLbl>
              <c:idx val="19"/>
              <c:layout>
                <c:manualLayout>
                  <c:x val="-6.1273255813953487E-2"/>
                  <c:y val="-0.24253813575475483"/>
                </c:manualLayout>
              </c:layout>
              <c:spPr>
                <a:noFill/>
                <a:ln w="7136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027-41D4-A3DD-D0A2DF4E3405}"/>
                </c:ext>
              </c:extLst>
            </c:dLbl>
            <c:dLbl>
              <c:idx val="20"/>
              <c:layout>
                <c:manualLayout>
                  <c:x val="-4.4087318999562232E-3"/>
                  <c:y val="-2.379874414779771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49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rPr>
                      <a:t>Проектирование</a:t>
                    </a:r>
                    <a:r>
                      <a:rPr lang="ru-RU" baseline="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rPr>
                      <a:t>; 4</a:t>
                    </a:r>
                    <a:endParaRPr lang="ru-RU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 w="7136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141630100921456"/>
                      <c:h val="7.28764606679361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F027-41D4-A3DD-D0A2DF4E3405}"/>
                </c:ext>
              </c:extLst>
            </c:dLbl>
            <c:dLbl>
              <c:idx val="21"/>
              <c:layout>
                <c:manualLayout>
                  <c:x val="1.6670250109697339E-2"/>
                  <c:y val="2.0386631110207474E-2"/>
                </c:manualLayout>
              </c:layout>
              <c:spPr>
                <a:noFill/>
                <a:ln w="7136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027-41D4-A3DD-D0A2DF4E3405}"/>
                </c:ext>
              </c:extLst>
            </c:dLbl>
            <c:dLbl>
              <c:idx val="22"/>
              <c:layout>
                <c:manualLayout>
                  <c:x val="1.1145239139973468E-2"/>
                  <c:y val="-4.6035206703687541E-2"/>
                </c:manualLayout>
              </c:layout>
              <c:spPr>
                <a:noFill/>
                <a:ln w="7136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49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027-41D4-A3DD-D0A2DF4E3405}"/>
                </c:ext>
              </c:extLst>
            </c:dLbl>
            <c:dLbl>
              <c:idx val="23"/>
              <c:layout>
                <c:manualLayout>
                  <c:x val="-4.2562527424359988E-5"/>
                  <c:y val="-6.989785081899063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49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50" b="1" i="0" u="none" strike="noStrike" kern="1200" spc="0" baseline="0" dirty="0" smtClean="0">
                        <a:solidFill>
                          <a:schemeClr val="accent6"/>
                        </a:solidFill>
                      </a:rPr>
                      <a:t>Стандарты НОСТРОЙ не увязанные ввиду отсутствия кода классификатора ОКПД 2; 26</a:t>
                    </a:r>
                    <a:endParaRPr lang="ru-RU" sz="1050" b="1" i="0" u="none" strike="noStrike" kern="1200" spc="0" baseline="0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027-41D4-A3DD-D0A2DF4E340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713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Лист1!$A$2:$A$24</c:f>
              <c:strCache>
                <c:ptCount val="23"/>
                <c:pt idx="0">
                  <c:v>Классифицированые стандарты НОСТРОЙ</c:v>
                </c:pt>
                <c:pt idx="1">
                  <c:v>Стандарты НОСТРОЙ не увязанные ввиду отсутствия кода классификатора ОКПД 2</c:v>
                </c:pt>
                <c:pt idx="15">
                  <c:v>Фасадные системы</c:v>
                </c:pt>
                <c:pt idx="16">
                  <c:v>Освоение подземного пространства</c:v>
                </c:pt>
                <c:pt idx="17">
                  <c:v>Руководство по применению стандарта в строительных организацях</c:v>
                </c:pt>
                <c:pt idx="18">
                  <c:v>Автомобильные дороги</c:v>
                </c:pt>
                <c:pt idx="19">
                  <c:v>Строительные конструкции зданий и сооружений</c:v>
                </c:pt>
                <c:pt idx="20">
                  <c:v>Проектирование</c:v>
                </c:pt>
                <c:pt idx="21">
                  <c:v>Крановые пути</c:v>
                </c:pt>
                <c:pt idx="22">
                  <c:v>Контроль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202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5</c:v>
                </c:pt>
                <c:pt idx="20">
                  <c:v>4</c:v>
                </c:pt>
                <c:pt idx="21">
                  <c:v>2</c:v>
                </c:pt>
                <c:pt idx="2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027-41D4-A3DD-D0A2DF4E3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7136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 w="190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49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809D-7802-4C70-BAFA-438A166AC3D8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1E7D-F1E0-47E1-AA92-195FE0E0B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2AA-1F0F-4E8A-8EF8-7B9CD3F719DE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130-5F66-4BDA-BB82-24045900163E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0A4-C9CA-49A0-A363-8C653D09B693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2AA-1F0F-4E8A-8EF8-7B9CD3F719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0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3E8-096D-413F-B955-10B530FEE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5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0D9-609B-42D6-9CF8-D8996ACC80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7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6EB-5ACD-4133-9E13-3315B3B9E8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8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7720-05DE-4A28-A7A4-B627FC44F6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F9C-753C-4890-A78B-37C686CB03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5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B23-A199-4392-A94E-71BF681A4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1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E2FE-2D7F-4553-BD51-6B16501338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4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3E8-096D-413F-B955-10B530FEE901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675-CCDD-4098-A4DA-E9E28E0D24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1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130-5F66-4BDA-BB82-2404590016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9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0A4-C9CA-49A0-A363-8C653D0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98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2AA-1F0F-4E8A-8EF8-7B9CD3F719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3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3E8-096D-413F-B955-10B530FEE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2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0D9-609B-42D6-9CF8-D8996ACC80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57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6EB-5ACD-4133-9E13-3315B3B9E8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35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7720-05DE-4A28-A7A4-B627FC44F6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7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F9C-753C-4890-A78B-37C686CB03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78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B23-A199-4392-A94E-71BF681A4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2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0D9-609B-42D6-9CF8-D8996ACC804B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E2FE-2D7F-4553-BD51-6B16501338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37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675-CCDD-4098-A4DA-E9E28E0D24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130-5F66-4BDA-BB82-2404590016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4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0A4-C9CA-49A0-A363-8C653D0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6EB-5ACD-4133-9E13-3315B3B9E86B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7720-05DE-4A28-A7A4-B627FC44F658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F9C-753C-4890-A78B-37C686CB03E9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B23-A199-4392-A94E-71BF681A4EDC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E2FE-2D7F-4553-BD51-6B1650133888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675-CCDD-4098-A4DA-E9E28E0D24CA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83B-3B1F-43B8-A299-3A005392F699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83B-3B1F-43B8-A299-3A005392F6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83B-3B1F-43B8-A299-3A005392F6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C55-9E46-48F3-891C-1FF4727AA4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3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128" y="1491630"/>
            <a:ext cx="9144000" cy="1368152"/>
          </a:xfrm>
        </p:spPr>
        <p:txBody>
          <a:bodyPr anchor="t"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Программа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стандартизации НОСТРОЙ: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анализ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результатов и подготовка изменений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увязке с общероссийскими классификаторами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3075806"/>
            <a:ext cx="4320480" cy="1051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Автор:	</a:t>
            </a:r>
            <a:r>
              <a:rPr lang="ru-RU" sz="2000" dirty="0" err="1" smtClean="0">
                <a:ea typeface="+mj-ea"/>
                <a:cs typeface="+mj-cs"/>
              </a:rPr>
              <a:t>Пустовгар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Андрей Петрович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ea typeface="+mj-ea"/>
                <a:cs typeface="+mj-cs"/>
              </a:rPr>
              <a:t>                </a:t>
            </a:r>
            <a:r>
              <a:rPr lang="ru-RU" i="1" dirty="0" smtClean="0">
                <a:ea typeface="+mj-ea"/>
                <a:cs typeface="+mj-cs"/>
              </a:rPr>
              <a:t>Проректор по науке НИУ МГСУ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388424" y="51470"/>
            <a:ext cx="705142" cy="12241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fld id="{E8AAFD43-40D1-422C-A8CE-C3414714DF5E}" type="slidenum">
              <a:rPr lang="ru-RU" b="1" smtClean="0">
                <a:solidFill>
                  <a:prstClr val="black"/>
                </a:solidFill>
              </a:rPr>
              <a:pPr algn="ctr">
                <a:spcBef>
                  <a:spcPct val="0"/>
                </a:spcBef>
                <a:defRPr/>
              </a:pPr>
              <a:t>10</a:t>
            </a:fld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0" y="976279"/>
            <a:ext cx="8594981" cy="371335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Нормативная база Системы стандартизации НОСТРОЙ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406842"/>
            <a:ext cx="911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Градостроительный </a:t>
            </a:r>
            <a:r>
              <a:rPr lang="ru-RU" sz="1400" b="1" dirty="0">
                <a:solidFill>
                  <a:prstClr val="black"/>
                </a:solidFill>
              </a:rPr>
              <a:t>Кодекс Российской </a:t>
            </a:r>
            <a:r>
              <a:rPr lang="ru-RU" sz="1400" b="1" dirty="0" smtClean="0">
                <a:solidFill>
                  <a:prstClr val="black"/>
                </a:solidFill>
              </a:rPr>
              <a:t>Федерации (редакц</a:t>
            </a:r>
            <a:r>
              <a:rPr lang="ru-RU" sz="1400" b="1" dirty="0">
                <a:solidFill>
                  <a:prstClr val="black"/>
                </a:solidFill>
              </a:rPr>
              <a:t>ия, утвержденная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Федеральным Законом </a:t>
            </a:r>
            <a:r>
              <a:rPr lang="ru-RU" sz="1400" b="1" dirty="0">
                <a:solidFill>
                  <a:prstClr val="black"/>
                </a:solidFill>
              </a:rPr>
              <a:t>№372-ФЗ от 3 июля 2016 </a:t>
            </a:r>
            <a:r>
              <a:rPr lang="ru-RU" sz="1400" b="1" dirty="0" smtClean="0">
                <a:solidFill>
                  <a:prstClr val="black"/>
                </a:solidFill>
              </a:rPr>
              <a:t>года): </a:t>
            </a:r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</a:rPr>
              <a:t>Статья 55.5, часть 10: </a:t>
            </a:r>
            <a:r>
              <a:rPr lang="ru-RU" sz="1400" u="sng" dirty="0" smtClean="0">
                <a:solidFill>
                  <a:prstClr val="black"/>
                </a:solidFill>
              </a:rPr>
              <a:t>Стандарты СРО </a:t>
            </a: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внутренние документы саморегулируемой организации </a:t>
            </a:r>
            <a:r>
              <a:rPr lang="ru-RU" sz="1400" u="sng" dirty="0">
                <a:solidFill>
                  <a:prstClr val="black"/>
                </a:solidFill>
              </a:rPr>
              <a:t>являются обязательными</a:t>
            </a:r>
            <a:r>
              <a:rPr lang="ru-RU" sz="1400" dirty="0">
                <a:solidFill>
                  <a:prstClr val="black"/>
                </a:solidFill>
              </a:rPr>
              <a:t> для всех ее членов, их специалистов и иных работников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</a:rPr>
              <a:t>Статья </a:t>
            </a:r>
            <a:r>
              <a:rPr lang="ru-RU" sz="1400" dirty="0" smtClean="0">
                <a:solidFill>
                  <a:prstClr val="black"/>
                </a:solidFill>
              </a:rPr>
              <a:t>55.5, </a:t>
            </a:r>
            <a:r>
              <a:rPr lang="ru-RU" sz="1400" dirty="0">
                <a:solidFill>
                  <a:prstClr val="black"/>
                </a:solidFill>
              </a:rPr>
              <a:t>часть </a:t>
            </a:r>
            <a:r>
              <a:rPr lang="ru-RU" sz="1400" dirty="0" smtClean="0">
                <a:solidFill>
                  <a:prstClr val="black"/>
                </a:solidFill>
              </a:rPr>
              <a:t>11: </a:t>
            </a:r>
            <a:r>
              <a:rPr lang="ru-RU" sz="1400" u="sng" dirty="0" smtClean="0">
                <a:solidFill>
                  <a:prstClr val="black"/>
                </a:solidFill>
              </a:rPr>
              <a:t>Порядок </a:t>
            </a:r>
            <a:r>
              <a:rPr lang="ru-RU" sz="1400" u="sng" dirty="0">
                <a:solidFill>
                  <a:prstClr val="black"/>
                </a:solidFill>
              </a:rPr>
              <a:t>разработки стандартов </a:t>
            </a:r>
            <a:r>
              <a:rPr lang="ru-RU" sz="1400" u="sng" dirty="0" smtClean="0">
                <a:solidFill>
                  <a:prstClr val="black"/>
                </a:solidFill>
              </a:rPr>
              <a:t>СРО</a:t>
            </a:r>
            <a:r>
              <a:rPr lang="ru-RU" sz="1400" dirty="0" smtClean="0">
                <a:solidFill>
                  <a:prstClr val="black"/>
                </a:solidFill>
              </a:rPr>
              <a:t> и </a:t>
            </a:r>
            <a:r>
              <a:rPr lang="ru-RU" sz="1400" dirty="0">
                <a:solidFill>
                  <a:prstClr val="black"/>
                </a:solidFill>
              </a:rPr>
              <a:t>внутренних документов </a:t>
            </a:r>
            <a:r>
              <a:rPr lang="ru-RU" sz="1400" dirty="0" smtClean="0">
                <a:solidFill>
                  <a:prstClr val="black"/>
                </a:solidFill>
              </a:rPr>
              <a:t>СРО </a:t>
            </a:r>
            <a:r>
              <a:rPr lang="ru-RU" sz="1400" u="sng" dirty="0">
                <a:solidFill>
                  <a:prstClr val="black"/>
                </a:solidFill>
              </a:rPr>
              <a:t>определяется </a:t>
            </a:r>
            <a:r>
              <a:rPr lang="ru-RU" sz="1400" u="sng" dirty="0" smtClean="0">
                <a:solidFill>
                  <a:prstClr val="black"/>
                </a:solidFill>
              </a:rPr>
              <a:t>СРО </a:t>
            </a:r>
            <a:r>
              <a:rPr lang="ru-RU" sz="1400" u="sng" dirty="0">
                <a:solidFill>
                  <a:prstClr val="black"/>
                </a:solidFill>
              </a:rPr>
              <a:t>самостоятельно </a:t>
            </a:r>
            <a:r>
              <a:rPr lang="ru-RU" sz="1400" dirty="0">
                <a:solidFill>
                  <a:prstClr val="black"/>
                </a:solidFill>
              </a:rPr>
              <a:t>с соблюдением требований, установленных </a:t>
            </a:r>
            <a:r>
              <a:rPr lang="ru-RU" sz="1400" dirty="0" smtClean="0">
                <a:solidFill>
                  <a:prstClr val="black"/>
                </a:solidFill>
              </a:rPr>
              <a:t>статьей 55.5.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</a:rPr>
              <a:t>Статья 55.5, часть 1: СРО обязана разработать и утвердить </a:t>
            </a:r>
            <a:r>
              <a:rPr lang="ru-RU" sz="1400" u="sng" dirty="0" smtClean="0">
                <a:solidFill>
                  <a:prstClr val="black"/>
                </a:solidFill>
              </a:rPr>
              <a:t>документ о </a:t>
            </a:r>
            <a:r>
              <a:rPr lang="ru-RU" sz="1400" u="sng" dirty="0">
                <a:solidFill>
                  <a:prstClr val="black"/>
                </a:solidFill>
              </a:rPr>
              <a:t>проведении </a:t>
            </a:r>
            <a:r>
              <a:rPr lang="ru-RU" sz="1400" u="sng" dirty="0" smtClean="0">
                <a:solidFill>
                  <a:prstClr val="black"/>
                </a:solidFill>
              </a:rPr>
              <a:t>СРО </a:t>
            </a:r>
            <a:r>
              <a:rPr lang="ru-RU" sz="1400" u="sng" dirty="0">
                <a:solidFill>
                  <a:prstClr val="black"/>
                </a:solidFill>
              </a:rPr>
              <a:t>анализа деятельности своих членов</a:t>
            </a:r>
            <a:r>
              <a:rPr lang="ru-RU" sz="1400" dirty="0">
                <a:solidFill>
                  <a:prstClr val="black"/>
                </a:solidFill>
              </a:rPr>
              <a:t> на основании информации, представляемой ими в форме </a:t>
            </a:r>
            <a:r>
              <a:rPr lang="ru-RU" sz="1400" dirty="0" smtClean="0">
                <a:solidFill>
                  <a:prstClr val="black"/>
                </a:solidFill>
              </a:rPr>
              <a:t>отчетов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</a:rPr>
              <a:t>Статья 55.5, часть 4: СРО в </a:t>
            </a:r>
            <a:r>
              <a:rPr lang="ru-RU" sz="1400" dirty="0">
                <a:solidFill>
                  <a:prstClr val="black"/>
                </a:solidFill>
              </a:rPr>
              <a:t>срок не позднее трех месяцев с даты присвоения статуса </a:t>
            </a:r>
            <a:r>
              <a:rPr lang="ru-RU" sz="1400" dirty="0" smtClean="0">
                <a:solidFill>
                  <a:prstClr val="black"/>
                </a:solidFill>
              </a:rPr>
              <a:t>СРО </a:t>
            </a:r>
            <a:r>
              <a:rPr lang="ru-RU" sz="1400" u="sng" dirty="0" smtClean="0">
                <a:solidFill>
                  <a:prstClr val="black"/>
                </a:solidFill>
              </a:rPr>
              <a:t>утверждает </a:t>
            </a:r>
            <a:r>
              <a:rPr lang="ru-RU" sz="1400" u="sng" dirty="0">
                <a:solidFill>
                  <a:prstClr val="black"/>
                </a:solidFill>
              </a:rPr>
              <a:t>квалификационные стандарты </a:t>
            </a:r>
            <a:r>
              <a:rPr lang="ru-RU" sz="1400" u="sng" dirty="0" smtClean="0">
                <a:solidFill>
                  <a:prstClr val="black"/>
                </a:solidFill>
              </a:rPr>
              <a:t>СРО</a:t>
            </a:r>
            <a:r>
              <a:rPr lang="ru-RU" sz="1400" dirty="0" smtClean="0">
                <a:solidFill>
                  <a:prstClr val="black"/>
                </a:solidFill>
              </a:rPr>
              <a:t> в </a:t>
            </a:r>
            <a:r>
              <a:rPr lang="ru-RU" sz="1400" dirty="0">
                <a:solidFill>
                  <a:prstClr val="black"/>
                </a:solidFill>
              </a:rPr>
              <a:t>соответствующей сфере деятельности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</a:rPr>
              <a:t>Статья 55.5, часть 12: </a:t>
            </a:r>
            <a:r>
              <a:rPr lang="ru-RU" sz="1400" u="sng" dirty="0" smtClean="0">
                <a:solidFill>
                  <a:prstClr val="black"/>
                </a:solidFill>
              </a:rPr>
              <a:t>Внутренние </a:t>
            </a:r>
            <a:r>
              <a:rPr lang="ru-RU" sz="1400" u="sng" dirty="0">
                <a:solidFill>
                  <a:prstClr val="black"/>
                </a:solidFill>
              </a:rPr>
              <a:t>документы </a:t>
            </a:r>
            <a:r>
              <a:rPr lang="ru-RU" sz="1400" u="sng" dirty="0" smtClean="0">
                <a:solidFill>
                  <a:prstClr val="black"/>
                </a:solidFill>
              </a:rPr>
              <a:t>СРО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ru-RU" sz="1400" dirty="0">
                <a:solidFill>
                  <a:prstClr val="black"/>
                </a:solidFill>
              </a:rPr>
              <a:t>предусмотренные частями 1 и 4 настоящей статьи, разработка и утверждение которых </a:t>
            </a:r>
            <a:r>
              <a:rPr lang="ru-RU" sz="1400" dirty="0" smtClean="0">
                <a:solidFill>
                  <a:prstClr val="black"/>
                </a:solidFill>
              </a:rPr>
              <a:t>СРО </a:t>
            </a:r>
            <a:r>
              <a:rPr lang="ru-RU" sz="1400" u="sng" dirty="0">
                <a:solidFill>
                  <a:prstClr val="black"/>
                </a:solidFill>
              </a:rPr>
              <a:t>являются обязательными</a:t>
            </a:r>
          </a:p>
        </p:txBody>
      </p:sp>
    </p:spTree>
    <p:extLst>
      <p:ext uri="{BB962C8B-B14F-4D97-AF65-F5344CB8AC3E}">
        <p14:creationId xmlns:p14="http://schemas.microsoft.com/office/powerpoint/2010/main" val="277739664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89543"/>
            <a:ext cx="9116000" cy="2016224"/>
          </a:xfrm>
        </p:spPr>
        <p:txBody>
          <a:bodyPr numCol="1">
            <a:noAutofit/>
          </a:bodyPr>
          <a:lstStyle/>
          <a:p>
            <a:pPr algn="l"/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требования рисков определяются: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культурными устоями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 общества;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уровнем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экономического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государства;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применяемых строительных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уровень человеческих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ресурсов;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ожиданиями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 строительной продукции.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планка минимальных требований в строительных нормах определяется тем, какую степень риска человеческой жизни и безопасности данное общество считает допустимой и приемлемой. 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9582"/>
            <a:ext cx="8208912" cy="828092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sz="3200" b="1" dirty="0" smtClean="0">
                <a:solidFill>
                  <a:srgbClr val="FFC000"/>
                </a:solidFill>
                <a:latin typeface="PT Sans" pitchFamily="34" charset="-52"/>
              </a:rPr>
              <a:t>Система стандартизации </a:t>
            </a:r>
            <a:r>
              <a:rPr lang="ru-RU" sz="3200" b="1" dirty="0">
                <a:solidFill>
                  <a:srgbClr val="FFC000"/>
                </a:solidFill>
                <a:latin typeface="PT Sans" pitchFamily="34" charset="-52"/>
              </a:rPr>
              <a:t>СРО </a:t>
            </a:r>
            <a:r>
              <a:rPr lang="ru-RU" sz="3200" b="1" dirty="0" smtClean="0">
                <a:solidFill>
                  <a:srgbClr val="FFC000"/>
                </a:solidFill>
                <a:latin typeface="PT Sans" pitchFamily="34" charset="-52"/>
              </a:rPr>
              <a:t>как инструмент </a:t>
            </a:r>
            <a:r>
              <a:rPr lang="ru-RU" sz="3200" b="1" dirty="0">
                <a:solidFill>
                  <a:srgbClr val="FFC000"/>
                </a:solidFill>
                <a:latin typeface="PT Sans" pitchFamily="34" charset="-52"/>
              </a:rPr>
              <a:t>контроля </a:t>
            </a:r>
            <a:r>
              <a:rPr lang="ru-RU" sz="3200" b="1" dirty="0" smtClean="0">
                <a:solidFill>
                  <a:srgbClr val="FFC000"/>
                </a:solidFill>
                <a:latin typeface="PT Sans" pitchFamily="34" charset="-52"/>
              </a:rPr>
              <a:t>рисков.</a:t>
            </a:r>
            <a:endParaRPr lang="ru-RU" sz="32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fld id="{E8AAFD43-40D1-422C-A8CE-C3414714DF5E}" type="slidenum">
              <a:rPr lang="ru-RU" b="1" smtClean="0">
                <a:solidFill>
                  <a:prstClr val="black"/>
                </a:solidFill>
              </a:rPr>
              <a:pPr algn="ctr">
                <a:spcBef>
                  <a:spcPct val="0"/>
                </a:spcBef>
                <a:defRPr/>
              </a:pPr>
              <a:t>11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1826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66" y="1044096"/>
            <a:ext cx="3487922" cy="828092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sz="3200" b="1" dirty="0" smtClean="0">
                <a:solidFill>
                  <a:srgbClr val="FFC000"/>
                </a:solidFill>
                <a:latin typeface="PT Sans" pitchFamily="34" charset="-52"/>
              </a:rPr>
              <a:t>Новые </a:t>
            </a:r>
            <a:br>
              <a:rPr lang="ru-RU" sz="3200" b="1" dirty="0" smtClean="0">
                <a:solidFill>
                  <a:srgbClr val="FFC000"/>
                </a:solidFill>
                <a:latin typeface="PT Sans" pitchFamily="34" charset="-52"/>
              </a:rPr>
            </a:br>
            <a:r>
              <a:rPr lang="ru-RU" sz="3200" b="1" dirty="0" smtClean="0">
                <a:solidFill>
                  <a:srgbClr val="FFC000"/>
                </a:solidFill>
                <a:latin typeface="PT Sans" pitchFamily="34" charset="-52"/>
              </a:rPr>
              <a:t>классификаторы</a:t>
            </a:r>
            <a:endParaRPr lang="ru-RU" sz="32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fld id="{E8AAFD43-40D1-422C-A8CE-C3414714DF5E}" type="slidenum">
              <a:rPr lang="ru-RU" b="1" smtClean="0">
                <a:solidFill>
                  <a:prstClr val="black"/>
                </a:solidFill>
              </a:rPr>
              <a:pPr algn="ctr">
                <a:spcBef>
                  <a:spcPct val="0"/>
                </a:spcBef>
                <a:defRPr/>
              </a:pPr>
              <a:t>12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58142"/>
            <a:ext cx="4919985" cy="316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328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364088" y="3507854"/>
            <a:ext cx="3579198" cy="830997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79512" y="3108905"/>
            <a:ext cx="4896545" cy="830997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010169" y="2067694"/>
            <a:ext cx="7306247" cy="830997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0168" y="2067695"/>
            <a:ext cx="7306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ОКВЭД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классификатор, необходимый для разделения и кодирования различных видов экономической деятельности, а также подробной их расшифровки.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4511" y="1069872"/>
            <a:ext cx="7992888" cy="793093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>
                <a:solidFill>
                  <a:srgbClr val="FFC000"/>
                </a:solidFill>
                <a:latin typeface="PT Sans" pitchFamily="34" charset="-52"/>
              </a:rPr>
              <a:t>Общероссийский Классификатор видов Экономической Деятельности (ОКВЭД)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89303"/>
            <a:ext cx="489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11.07.2016 года официально вступил в силу новый классификатор кодов ОКВЭД 2.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3471703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 версией на данный момент является ОК 029-2014 (КДЕС Ред. 2).</a:t>
            </a: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220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7" y="2211710"/>
            <a:ext cx="91134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классификацией и кодированием видов экономической деятельности, заявляемых хозяйствующими субъектами при регистрации;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определением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и дополнительных видов экономической деятельности, осуществляемых хозяйствующими субъектами;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разработкой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актов, касающихся государственного регулирования отдельных видов экономической деятельности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5496" y="1131590"/>
            <a:ext cx="7992888" cy="793093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>
                <a:solidFill>
                  <a:srgbClr val="FFC000"/>
                </a:solidFill>
                <a:latin typeface="PT Sans" pitchFamily="34" charset="-52"/>
              </a:rPr>
              <a:t>ОКВЭД 2 используется при решении следующих основных задач, связанных с:</a:t>
            </a:r>
          </a:p>
        </p:txBody>
      </p:sp>
    </p:spTree>
    <p:extLst>
      <p:ext uri="{BB962C8B-B14F-4D97-AF65-F5344CB8AC3E}">
        <p14:creationId xmlns:p14="http://schemas.microsoft.com/office/powerpoint/2010/main" val="228070435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67694"/>
            <a:ext cx="9085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осуществлением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статистического наблюдения по видам деятельности за субъектами национальной экономики и социальной сферы;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подготовкой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статистической информации для сопоставлений на международном уровне;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кодированием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видам экономической деятельности в информационных системах и ресурсах;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обеспечением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органов государственной власти и управления в информации о видах экономической деятельности при решении аналитических задач.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937" y="1130585"/>
            <a:ext cx="7992888" cy="793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2800" b="1" dirty="0" smtClean="0">
                <a:solidFill>
                  <a:srgbClr val="FFC000"/>
                </a:solidFill>
                <a:latin typeface="PT Sans" pitchFamily="34" charset="-52"/>
              </a:rPr>
              <a:t>ОКВЭД 2 используется при решении следующих основных задач, связанных с:</a:t>
            </a:r>
            <a:endParaRPr lang="ru-RU" sz="2800" b="1" dirty="0">
              <a:solidFill>
                <a:srgbClr val="FFC000"/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385337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4511" y="986569"/>
            <a:ext cx="6759737" cy="793093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 smtClean="0">
                <a:solidFill>
                  <a:srgbClr val="FFC000"/>
                </a:solidFill>
                <a:latin typeface="PT Sans" pitchFamily="34" charset="-52"/>
              </a:rPr>
              <a:t>Структура классификатора ОКВЭД 2</a:t>
            </a:r>
            <a:endParaRPr lang="ru-RU" sz="28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88224"/>
              </p:ext>
            </p:extLst>
          </p:nvPr>
        </p:nvGraphicFramePr>
        <p:xfrm>
          <a:off x="4716016" y="2139702"/>
          <a:ext cx="3816424" cy="22136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269360">
                  <a:extLst>
                    <a:ext uri="{9D8B030D-6E8A-4147-A177-3AD203B41FA5}">
                      <a16:colId xmlns:a16="http://schemas.microsoft.com/office/drawing/2014/main" xmlns="" val="2814887423"/>
                    </a:ext>
                  </a:extLst>
                </a:gridCol>
                <a:gridCol w="1273532">
                  <a:extLst>
                    <a:ext uri="{9D8B030D-6E8A-4147-A177-3AD203B41FA5}">
                      <a16:colId xmlns:a16="http://schemas.microsoft.com/office/drawing/2014/main" xmlns="" val="2816174321"/>
                    </a:ext>
                  </a:extLst>
                </a:gridCol>
                <a:gridCol w="1273532">
                  <a:extLst>
                    <a:ext uri="{9D8B030D-6E8A-4147-A177-3AD203B41FA5}">
                      <a16:colId xmlns:a16="http://schemas.microsoft.com/office/drawing/2014/main" xmlns="" val="35608153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Уровень иерархии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группировок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1242337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A,</a:t>
                      </a:r>
                      <a:r>
                        <a:rPr lang="en-US" sz="1600" baseline="0" dirty="0" smtClean="0">
                          <a:effectLst/>
                        </a:rPr>
                        <a:t> B, C…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раздел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816291679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XX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xmlns="" val="598465133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XX. X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xmlns="" val="1893882690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ХХ.ХХ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xmlns="" val="1650538846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ХХ.ХХ.Х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xmlns="" val="1688127130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ХХ.ХХ.ХХ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xmlns="" val="545372242"/>
                  </a:ext>
                </a:extLst>
              </a:tr>
            </a:tbl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988191"/>
              </p:ext>
            </p:extLst>
          </p:nvPr>
        </p:nvGraphicFramePr>
        <p:xfrm>
          <a:off x="179512" y="1203598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603852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-13712" y="987574"/>
            <a:ext cx="7623833" cy="865101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>
                <a:solidFill>
                  <a:srgbClr val="FFC000"/>
                </a:solidFill>
                <a:latin typeface="PT Sans" pitchFamily="34" charset="-52"/>
              </a:rPr>
              <a:t>Увязка стандартов НОСТРОЙ с классификационными группами ОКВЭД 2</a:t>
            </a: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466975"/>
              </p:ext>
            </p:extLst>
          </p:nvPr>
        </p:nvGraphicFramePr>
        <p:xfrm>
          <a:off x="-13712" y="1924683"/>
          <a:ext cx="9129712" cy="266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9351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83801"/>
              </p:ext>
            </p:extLst>
          </p:nvPr>
        </p:nvGraphicFramePr>
        <p:xfrm>
          <a:off x="0" y="1474323"/>
          <a:ext cx="9116000" cy="331011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1462">
                  <a:extLst>
                    <a:ext uri="{9D8B030D-6E8A-4147-A177-3AD203B41FA5}">
                      <a16:colId xmlns:a16="http://schemas.microsoft.com/office/drawing/2014/main" xmlns="" val="1958781736"/>
                    </a:ext>
                  </a:extLst>
                </a:gridCol>
                <a:gridCol w="8794538">
                  <a:extLst>
                    <a:ext uri="{9D8B030D-6E8A-4147-A177-3AD203B41FA5}">
                      <a16:colId xmlns:a16="http://schemas.microsoft.com/office/drawing/2014/main" xmlns="" val="1622406707"/>
                    </a:ext>
                  </a:extLst>
                </a:gridCol>
              </a:tblGrid>
              <a:tr h="3363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8297" marR="28297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2.23.196-2016 Объекты использования атомной энергии. Проект производства работ на монтаж электротехнического оборудования и кабельных электрических линий. Требования к разработке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8797520"/>
                  </a:ext>
                </a:extLst>
              </a:tr>
              <a:tr h="3363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2.23.115-2013 Объекты использования атомной энергии. Система предварительного напряжения защитной оболочки реакторного отделения АЭС. Требования к конструированию, строительству, эксплуатации и ремонту.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98027480"/>
                  </a:ext>
                </a:extLst>
              </a:tr>
              <a:tr h="2712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2.35.4-2011 «Зеленое строительство». Здания жилые и общественные. Рейтинговая система оценки устойчивости среды обитания.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4182244521"/>
                  </a:ext>
                </a:extLst>
              </a:tr>
              <a:tr h="3363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2.35.68-2012 «Зеленое строительство». Здания жилые и общественные. Учет региональных особенностей в рейтинговой системе оценки устойчивости среды обитания.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3774757026"/>
                  </a:ext>
                </a:extLst>
              </a:tr>
              <a:tr h="2712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2.35.153-2014 «Зеленое строительство». Спортивные здания и сооружения. Учет особенностей в рейтинговой системе оценки устойчивости среды обитания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749388592"/>
                  </a:ext>
                </a:extLst>
              </a:tr>
              <a:tr h="3363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2.30.155-2014 Гидротехнические работы. Правила проведения обследования и мониторинга режима эксплуатации и технического состояния систем удержания сооружений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1758006133"/>
                  </a:ext>
                </a:extLst>
              </a:tr>
              <a:tr h="3363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2.33.79-2012 Строительные конструкции зданий и сооружений. Обследование ограждающих конструкций зданий и сооружений в натурных условиях и оценка технического состояния. Правила, контроль выполнения и требования к результатам работ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4002242901"/>
                  </a:ext>
                </a:extLst>
              </a:tr>
              <a:tr h="3363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2.16.65-2012 Освоение подземного пространства. Коллекторы для инженерных коммуникаций. Требования к проектированию, строительству, контролю качества и приемке работ.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2349018061"/>
                  </a:ext>
                </a:extLst>
              </a:tr>
              <a:tr h="3363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2.17.66-2012 Освоение подземного пространства. Коллекторы и тоннели канализационные. Требования к проектированию, строительству, контролю качества и приемке работ.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3960632436"/>
                  </a:ext>
                </a:extLst>
              </a:tr>
              <a:tr h="2712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2.20.150-2014 Система контроля проведения работ при строительстве и реконструкции объектов электросетевого хозяйства. Общие требования.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2491772667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" y="915566"/>
            <a:ext cx="6300191" cy="56129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C000"/>
                </a:solidFill>
                <a:latin typeface="PT Sans" pitchFamily="34" charset="-52"/>
              </a:rPr>
              <a:t>Список стандартов НОСТРОЙ не увязанных ввиду отсутствия кода классификатора ОКВЭД </a:t>
            </a:r>
            <a:r>
              <a:rPr lang="ru-RU" sz="1800" b="1" dirty="0">
                <a:solidFill>
                  <a:srgbClr val="FFC000"/>
                </a:solidFill>
                <a:latin typeface="PT Sans" pitchFamily="34" charset="-5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461463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83894"/>
              </p:ext>
            </p:extLst>
          </p:nvPr>
        </p:nvGraphicFramePr>
        <p:xfrm>
          <a:off x="0" y="1328356"/>
          <a:ext cx="9116000" cy="343830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1462">
                  <a:extLst>
                    <a:ext uri="{9D8B030D-6E8A-4147-A177-3AD203B41FA5}">
                      <a16:colId xmlns:a16="http://schemas.microsoft.com/office/drawing/2014/main" xmlns="" val="1958781736"/>
                    </a:ext>
                  </a:extLst>
                </a:gridCol>
                <a:gridCol w="8794538">
                  <a:extLst>
                    <a:ext uri="{9D8B030D-6E8A-4147-A177-3AD203B41FA5}">
                      <a16:colId xmlns:a16="http://schemas.microsoft.com/office/drawing/2014/main" xmlns="" val="1622406707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НОСТРОЙ/НОП 2.7.143-2014 Повышение сейсмостойкости существующих многоэтажных каркасных зданий. Проектирование и строительство. Правила, контроль выполнения и требования к результатам работ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030536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2.35.122-2013 Система контроля качества «НОСТРОЙ». Требования и руководство по применению в строительных организациях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2926559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2.18.117-2013 Требования к стальным трубам и фасонным изделиям с тепловой изоляцией из </a:t>
                      </a:r>
                      <a:r>
                        <a:rPr lang="ru-RU" sz="9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пенополиуретана</a:t>
                      </a: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устройства тепловых сетей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83605944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НОСТРОЙ 2.35.14-2015 Проектирование и строительство. Понятийно-терминологический словарь к </a:t>
                      </a:r>
                      <a:r>
                        <a:rPr lang="ru-RU" sz="9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Еврокодам</a:t>
                      </a: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1992-EN 1996, EN 1998, EN 1999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37689818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НОСТРОЙ 2.23.15-2016 Объекты использования атомной энергии. Требования к оформлению исполнительной документации при монтаже тепломеханического оборудования и трубопроводов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1325982634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2.1.198-2016 Объекты использования атомной энергии. Геодезический мониторинг зданий и сооружений в период строительства и эксплуатации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1515440958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2.1.94-2013 Система измерений в строительстве. Измерения геометрических параметров зданий и сооружений и контроль их точности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219780257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2.11.88-2013 Строительные конструкции деревянные. Сборка и монтаж конструкций деревянных клееных. Правила, контроль выполнения и требования к результатам работ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167838643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2.15.8-2011 Инженерные сети зданий и сооружений внутренние. Устройство систем локального управления. Монтаж, испытания и наладка. Требования, правила и методы контроля.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1520899427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2.15.9-2011 Инженерные сети зданий и сооружений внутренние. Устройство систем распределенного управления. Монтаж, испытания и наладка. Требования, правила и методы контроля.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87708505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 НОСТРОЙ 3.27.3-2014 Справочно-методическое пособие «Освоение подземного пространства. Комплексное использование подземного пространства в мегаполисах. Общие требования»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97" marR="28297" marT="0" marB="0"/>
                </a:tc>
                <a:extLst>
                  <a:ext uri="{0D108BD9-81ED-4DB2-BD59-A6C34878D82A}">
                    <a16:rowId xmlns:a16="http://schemas.microsoft.com/office/drawing/2014/main" xmlns="" val="420756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48017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1730248" y="3252990"/>
            <a:ext cx="7306247" cy="1262976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04296" y="1857496"/>
            <a:ext cx="7164288" cy="1296144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792" y="1851670"/>
            <a:ext cx="7068512" cy="1179582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Созданная в 2010 году Система стандартизации НОСТРОЙ должна обеспечить входящим в НОСТРОЙ СРО возможность применять единые требования по выполнению работ в строительстве, установленные в стандартах НОСТРОЙ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30248" y="3252990"/>
            <a:ext cx="7385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состоянию на октябрь 2016 года Советом НОСТРОЙ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утверждены и рекомендованы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СРО для применения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228 стандартов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(рекомендаций) НОСТРОЙ,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40 стандартов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находятся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разработке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5148" y="987574"/>
            <a:ext cx="8085244" cy="751131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Назначение </a:t>
            </a:r>
            <a:r>
              <a:rPr lang="ru-RU" sz="3600" b="1" dirty="0">
                <a:solidFill>
                  <a:srgbClr val="FFC000"/>
                </a:solidFill>
                <a:latin typeface="PT Sans" pitchFamily="34" charset="-52"/>
              </a:rPr>
              <a:t>с</a:t>
            </a: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истемы </a:t>
            </a:r>
            <a:r>
              <a:rPr lang="ru-RU" sz="3600" b="1" dirty="0">
                <a:solidFill>
                  <a:srgbClr val="FFC000"/>
                </a:solidFill>
                <a:latin typeface="PT Sans" pitchFamily="34" charset="-52"/>
              </a:rPr>
              <a:t>стандартизации </a:t>
            </a: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НОСТРОЙ</a:t>
            </a:r>
            <a:endParaRPr lang="ru-RU" sz="3600" b="1" dirty="0">
              <a:solidFill>
                <a:srgbClr val="FFC000"/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563811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292080" y="3471997"/>
            <a:ext cx="3579198" cy="830997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07504" y="3023400"/>
            <a:ext cx="4896545" cy="1505816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010169" y="2067694"/>
            <a:ext cx="7306247" cy="830997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0168" y="2067695"/>
            <a:ext cx="7306247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ОКПД – классификатор, разделяющий все возможные виды продукции, работ и услуг в соответствии со стандартизованной номенклатурой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4510" y="1069872"/>
            <a:ext cx="7479818" cy="793093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Общероссийский классификатор продукции по видам экономической деятельности (</a:t>
            </a:r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ОКПД</a:t>
            </a: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003798"/>
            <a:ext cx="4896546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версия классификатора, обязательная к использованию для целей проведения государственных торгов по 44 и 223 ФЗ, будет введена в действие с 1 января 2017 года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435846"/>
            <a:ext cx="3528392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 версией на данный момент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ОК 034-2014 (КПЕС 2008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421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7" y="2006948"/>
            <a:ext cx="9113403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классификацией и кодированием продукции (услуг, работ) для целей государственной статистики;</a:t>
            </a:r>
            <a:endParaRPr lang="ru-RU" altLang="ru-RU" sz="1600" dirty="0"/>
          </a:p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разработкой нормативных правовых актов, касающихся государственного регулирования отдельных видов экономической деятельности;</a:t>
            </a:r>
            <a:endParaRPr lang="ru-RU" altLang="ru-RU" sz="1600" dirty="0"/>
          </a:p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комплекса учетных функций в рамках работ по государственной статистике, связанных с обеспечением потребностей органов государственной власти и управления в информации о продукции по видам экономической деятельности при решении аналитических задач;</a:t>
            </a:r>
            <a:endParaRPr lang="ru-RU" altLang="ru-RU" sz="1600" dirty="0"/>
          </a:p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обеспечением системы государственной контрактации и оптовой торговли на внутреннем рынке;</a:t>
            </a:r>
            <a:endParaRPr lang="ru-RU" altLang="ru-RU" sz="1600" dirty="0"/>
          </a:p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подготовкой статистической информации для сопоставлений на международном уровне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600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5936" y="1130585"/>
            <a:ext cx="9108064" cy="793093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>
                <a:solidFill>
                  <a:srgbClr val="FFC000"/>
                </a:solidFill>
                <a:latin typeface="PT Sans" pitchFamily="34" charset="-52"/>
              </a:rPr>
              <a:t>ОКПД 2 предназначен для обеспечения информационной поддержки задач, связанных с:</a:t>
            </a:r>
          </a:p>
        </p:txBody>
      </p:sp>
    </p:spTree>
    <p:extLst>
      <p:ext uri="{BB962C8B-B14F-4D97-AF65-F5344CB8AC3E}">
        <p14:creationId xmlns:p14="http://schemas.microsoft.com/office/powerpoint/2010/main" val="229113287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7" y="1851670"/>
            <a:ext cx="590955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размещением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заказов на поставки товаров, выполнение работ (оказание услуг) для государственных и муниципальных нужд;</a:t>
            </a:r>
            <a:endParaRPr lang="ru-RU" altLang="ru-RU" sz="1600" dirty="0"/>
          </a:p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стандартизацией и обязательным подтверждением соответствия продукции;</a:t>
            </a:r>
            <a:endParaRPr lang="ru-RU" altLang="ru-RU" sz="1600" dirty="0"/>
          </a:p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классификацией и кодированием услуг, оказываемых населению хозяйствующими субъектами;</a:t>
            </a:r>
            <a:endParaRPr lang="ru-RU" altLang="ru-RU" sz="1600" dirty="0"/>
          </a:p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обеспечением классификации основных фондов, используемой в Общероссийском классификаторе основных фондов;</a:t>
            </a:r>
          </a:p>
          <a:p>
            <a:pPr marL="214313" indent="-214313" algn="just" defTabSz="6858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налогообложением.</a:t>
            </a:r>
            <a:endParaRPr lang="ru-RU" altLang="ru-RU" sz="1600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5936" y="1059582"/>
            <a:ext cx="9108064" cy="793093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>
                <a:solidFill>
                  <a:srgbClr val="FFC000"/>
                </a:solidFill>
                <a:latin typeface="PT Sans" pitchFamily="34" charset="-52"/>
              </a:rPr>
              <a:t>ОКПД 2 предназначен для обеспечения информационной поддержки задач, связанных с: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81" y="1851670"/>
            <a:ext cx="2385659" cy="285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3660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4511" y="986569"/>
            <a:ext cx="6759737" cy="793093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 smtClean="0">
                <a:solidFill>
                  <a:srgbClr val="FFC000"/>
                </a:solidFill>
                <a:latin typeface="PT Sans" pitchFamily="34" charset="-52"/>
              </a:rPr>
              <a:t>Структура классификатора ОКПД 2</a:t>
            </a:r>
            <a:endParaRPr lang="ru-RU" sz="28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31461"/>
              </p:ext>
            </p:extLst>
          </p:nvPr>
        </p:nvGraphicFramePr>
        <p:xfrm>
          <a:off x="5148064" y="1923678"/>
          <a:ext cx="3888433" cy="260921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814887423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81617432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055628019"/>
                    </a:ext>
                  </a:extLst>
                </a:gridCol>
              </a:tblGrid>
              <a:tr h="46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Уровень иерархии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группировок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1242337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A,</a:t>
                      </a:r>
                      <a:r>
                        <a:rPr lang="en-US" sz="1600" baseline="0" dirty="0" smtClean="0">
                          <a:effectLst/>
                        </a:rPr>
                        <a:t> B, C…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раздел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816291679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XX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xmlns="" val="598465133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XX. X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271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xmlns="" val="1893882690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ХХ.ХХ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xmlns="" val="1650538846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ХХ.ХХ.Х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1 466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xmlns="" val="1688127130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ХХ.ХХ.ХХ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вид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3 223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xmlns="" val="545372242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ХХ.ХХ.ХХ.ХХ0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категория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7 164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xmlns="" val="1059070810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ХХ.ХХ.ХХ.ХХХ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подкатегория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11 816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xmlns="" val="1404821327"/>
                  </a:ext>
                </a:extLst>
              </a:tr>
            </a:tbl>
          </a:graphicData>
        </a:graphic>
      </p:graphicFrame>
      <p:graphicFrame>
        <p:nvGraphicFramePr>
          <p:cNvPr id="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80754"/>
              </p:ext>
            </p:extLst>
          </p:nvPr>
        </p:nvGraphicFramePr>
        <p:xfrm>
          <a:off x="323528" y="1131590"/>
          <a:ext cx="4104456" cy="345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343962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-13712" y="987574"/>
            <a:ext cx="7623833" cy="865101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>
                <a:solidFill>
                  <a:srgbClr val="FFC000"/>
                </a:solidFill>
                <a:latin typeface="PT Sans" pitchFamily="34" charset="-52"/>
              </a:rPr>
              <a:t>Увязка стандартов НОСТРОЙ с классификационными группами </a:t>
            </a:r>
            <a:r>
              <a:rPr lang="ru-RU" sz="2800" b="1" dirty="0" smtClean="0">
                <a:solidFill>
                  <a:srgbClr val="FFC000"/>
                </a:solidFill>
                <a:latin typeface="PT Sans" pitchFamily="34" charset="-52"/>
              </a:rPr>
              <a:t>ОКПД </a:t>
            </a:r>
            <a:r>
              <a:rPr lang="ru-RU" sz="2800" b="1" dirty="0">
                <a:solidFill>
                  <a:srgbClr val="FFC000"/>
                </a:solidFill>
                <a:latin typeface="PT Sans" pitchFamily="34" charset="-52"/>
              </a:rPr>
              <a:t>2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409212"/>
              </p:ext>
            </p:extLst>
          </p:nvPr>
        </p:nvGraphicFramePr>
        <p:xfrm>
          <a:off x="0" y="1923678"/>
          <a:ext cx="9116000" cy="275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30203" y="4678085"/>
            <a:ext cx="6002237" cy="4654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0" name="TextBox 9"/>
          <p:cNvSpPr txBox="1"/>
          <p:nvPr/>
        </p:nvSpPr>
        <p:spPr>
          <a:xfrm>
            <a:off x="2483768" y="4656207"/>
            <a:ext cx="60486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Не классифицированные стандарты возможно разложить по следующим группировкам: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43.29.19.190 Работы монтажные прочие, не включенные в другие группировки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43.99.90.190 Работы строительные специализированные прочие, не включенные в другие группировки</a:t>
            </a:r>
          </a:p>
        </p:txBody>
      </p:sp>
    </p:spTree>
    <p:extLst>
      <p:ext uri="{BB962C8B-B14F-4D97-AF65-F5344CB8AC3E}">
        <p14:creationId xmlns:p14="http://schemas.microsoft.com/office/powerpoint/2010/main" val="26720140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496" y="1002346"/>
            <a:ext cx="6300191" cy="56129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C000"/>
                </a:solidFill>
                <a:latin typeface="PT Sans" pitchFamily="34" charset="-52"/>
              </a:rPr>
              <a:t>Список стандартов НОСТРОЙ не увязанных ввиду отсутствия кода классификатора ОКПД </a:t>
            </a:r>
            <a:r>
              <a:rPr lang="ru-RU" sz="1800" b="1" dirty="0">
                <a:solidFill>
                  <a:srgbClr val="FFC000"/>
                </a:solidFill>
                <a:latin typeface="PT Sans" pitchFamily="34" charset="-52"/>
              </a:rPr>
              <a:t>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30987"/>
              </p:ext>
            </p:extLst>
          </p:nvPr>
        </p:nvGraphicFramePr>
        <p:xfrm>
          <a:off x="12742" y="1563639"/>
          <a:ext cx="9131258" cy="318468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8727">
                  <a:extLst>
                    <a:ext uri="{9D8B030D-6E8A-4147-A177-3AD203B41FA5}">
                      <a16:colId xmlns:a16="http://schemas.microsoft.com/office/drawing/2014/main" xmlns="" val="1681230832"/>
                    </a:ext>
                  </a:extLst>
                </a:gridCol>
                <a:gridCol w="8802531">
                  <a:extLst>
                    <a:ext uri="{9D8B030D-6E8A-4147-A177-3AD203B41FA5}">
                      <a16:colId xmlns:a16="http://schemas.microsoft.com/office/drawing/2014/main" xmlns="" val="2670762572"/>
                    </a:ext>
                  </a:extLst>
                </a:gridCol>
              </a:tblGrid>
              <a:tr h="3213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2.12.172-2015 Полы. Здания производственные и общественные. Устройство полов с полимерными покрытиями. Правила, контроль выполнения и требования к результатам работ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3981071"/>
                  </a:ext>
                </a:extLst>
              </a:tr>
              <a:tr h="160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НОСТРОЙ 2.35.2-2011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менеджмента качества. Руководство по применению стандарта ГОСТ Р ИСО 9001-2008 в строительных организациях.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50401453"/>
                  </a:ext>
                </a:extLst>
              </a:tr>
              <a:tr h="160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 НОСТРОЙ 2.35.122-2013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контроля качества «НОСТРОЙ». Требования и руководство по применению в строительных организациях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4004800717"/>
                  </a:ext>
                </a:extLst>
              </a:tr>
              <a:tr h="2220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2.1.94-2013 Система измерений в строительстве. Измерения геометрических параметров зданий и сооружений и контроль их точности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174526633"/>
                  </a:ext>
                </a:extLst>
              </a:tr>
              <a:tr h="3213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НОСТРОЙ/НОП 2.9.142-2014 Восстановление и повышение несущей способности кирпичных стен. Проектирование и строительство. Правила, контроль выполнения и требования к результатам работ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1762924301"/>
                  </a:ext>
                </a:extLst>
              </a:tr>
              <a:tr h="160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2.35.63-2012 Конструкции ограждающие </a:t>
                      </a:r>
                      <a:r>
                        <a:rPr lang="ru-RU" sz="9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светопрозрачные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Окна. Часть 3 Правила обследования технического состояния в натурных условиях.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270838630"/>
                  </a:ext>
                </a:extLst>
              </a:tr>
              <a:tr h="3213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2.33.79-2012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Строительные конструкции зданий и сооружений. Обследование ограждающих конструкций зданий и сооружений в натурных условиях и оценка технического состояния. Правила, контроль выполнения и требования к результатам работ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482851860"/>
                  </a:ext>
                </a:extLst>
              </a:tr>
              <a:tr h="3213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2.30.155-2014 Гидротехнические работы. Правила проведения обследования и мониторинга режима эксплуатации и технического состояния систем удержания сооружений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3666040803"/>
                  </a:ext>
                </a:extLst>
              </a:tr>
              <a:tr h="160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2.2.77-2012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Крановые 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пути. Требования к устройству, строительству и безопасной эксплуатации наземных крановых путей. Общие технические требования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1362954455"/>
                  </a:ext>
                </a:extLst>
              </a:tr>
              <a:tr h="160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2.2.78-2012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Крановые пути. Требования к устройству, строительству и безопасной эксплуатации надземных крановых путей. Общие технические требования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3568694351"/>
                  </a:ext>
                </a:extLst>
              </a:tr>
              <a:tr h="3213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2.14.80-2012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фасадные. Устройство навесных </a:t>
                      </a:r>
                      <a:r>
                        <a:rPr lang="ru-RU" sz="9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светопрозрачных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фасадных конструкций. Правила, контроль выполнения и требования к результатам работ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3413346056"/>
                  </a:ext>
                </a:extLst>
              </a:tr>
              <a:tr h="160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2.14.67-2012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Навесные фасадные системы с воздушным зазором. Работы по устройству. Общие требования к производству и контролю работ.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1400609394"/>
                  </a:ext>
                </a:extLst>
              </a:tr>
              <a:tr h="3213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2.14.96-2013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фасадные. Навесные фасадные системы с воздушным зазором. Монтаж анкерных креплений. Правила, контроль выполнения и требования к результатам работ.</a:t>
                      </a:r>
                      <a:endParaRPr lang="ru-RU" sz="9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44549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1391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98172"/>
              </p:ext>
            </p:extLst>
          </p:nvPr>
        </p:nvGraphicFramePr>
        <p:xfrm>
          <a:off x="35496" y="1225521"/>
          <a:ext cx="9108504" cy="362102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7907">
                  <a:extLst>
                    <a:ext uri="{9D8B030D-6E8A-4147-A177-3AD203B41FA5}">
                      <a16:colId xmlns:a16="http://schemas.microsoft.com/office/drawing/2014/main" xmlns="" val="1681230832"/>
                    </a:ext>
                  </a:extLst>
                </a:gridCol>
                <a:gridCol w="8780597">
                  <a:extLst>
                    <a:ext uri="{9D8B030D-6E8A-4147-A177-3AD203B41FA5}">
                      <a16:colId xmlns:a16="http://schemas.microsoft.com/office/drawing/2014/main" xmlns="" val="2670762572"/>
                    </a:ext>
                  </a:extLst>
                </a:gridCol>
              </a:tblGrid>
              <a:tr h="1039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2.33.22-2011 Мелиоративные системы и сооружения. </a:t>
                      </a:r>
                      <a:r>
                        <a:rPr lang="ru-RU" sz="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Габионные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противоэрозийные сооружения. Общие требования по проектированию и строительству.</a:t>
                      </a:r>
                    </a:p>
                  </a:txBody>
                  <a:tcPr marL="23206" marR="23206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8586640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2.16.65-2012 Освоение подземного пространства. Коллекторы для инженерных коммуникаций. Требования к проектированию, строительству, контролю качества и приемке работ.</a:t>
                      </a:r>
                    </a:p>
                  </a:txBody>
                  <a:tcPr marL="23206" marR="2320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919341777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2.17.66-2012</a:t>
                      </a:r>
                      <a:r>
                        <a:rPr lang="ru-RU" sz="9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Освоение 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подземного пространства. Коллекторы и тоннели канализационные. Требования к проектированию, строительству, контролю качества и приемке работ.</a:t>
                      </a: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2188218979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2.25.100-2013 Автомобильные дороги. Устройство, реконструкция и капитальный ремонт водопропускных труб. Часть 2. Трубы из композиционных материалов. Устройство и реконструкция</a:t>
                      </a: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3119915286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2.25.101-2013 Автомобильные дороги. Устройство, реконструкция и капитальный ремонт водопропускных труб. Часть 3. Трубы металлические. Устройство и реконструкция</a:t>
                      </a: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3617851444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2.25.102-2013</a:t>
                      </a:r>
                      <a:r>
                        <a:rPr lang="ru-RU" sz="9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Автомобильные 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дороги. Устройство, реконструкция и капитальный ремонт водопропускных труб. Часть 4. Капитальный ремонт водопропускных труб</a:t>
                      </a: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1281296106"/>
                  </a:ext>
                </a:extLst>
              </a:tr>
              <a:tr h="1039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2.25.103-2013 Автомобильные дороги. Устройство водоотводных и дренажных систем при строительстве автомобильных дорог и мостовых сооружений</a:t>
                      </a: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1343462380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2.7.131-2013 Строительные конструкции зданий и сооружений. Устройство конструкций с применением особо легкого </a:t>
                      </a:r>
                      <a:r>
                        <a:rPr lang="ru-RU" sz="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полистиролбетона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Правила, контроль выполнения и требования к результатам работ</a:t>
                      </a: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2153858112"/>
                  </a:ext>
                </a:extLst>
              </a:tr>
              <a:tr h="1039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 2.23.134-2013 Механизированные парковочные системы. Устройство. Правила, контроль выполнения и требования к результатам работ</a:t>
                      </a: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2358540663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 НОСТРОЙ/НОП 2.7.143-2014 Повышение сейсмостойкости существующих многоэтажных каркасных зданий. Проектирование и строительство. Правила, контроль выполнения и требования к результатам работ</a:t>
                      </a: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2826709610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2.7.156-2014 Конструкции бетонные и железобетонные. Устройство водонепроницаемых конструкций. Правила, контроль выполнения и требования к результатам работ</a:t>
                      </a:r>
                      <a:endParaRPr lang="ru-RU" sz="9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1034491760"/>
                  </a:ext>
                </a:extLst>
              </a:tr>
              <a:tr h="1039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НОСТРОЙ 2.35.14-2015 Проектирование и строительство. Понятийно-терминологический словарь к </a:t>
                      </a:r>
                      <a:r>
                        <a:rPr lang="ru-RU" sz="9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Еврокодам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1992-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1996, 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1998, 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1999</a:t>
                      </a:r>
                      <a:endParaRPr lang="ru-RU" sz="9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1615639908"/>
                  </a:ext>
                </a:extLst>
              </a:tr>
              <a:tr h="2178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 НОСТРОЙ 2.6.175-2015 Конструкции строительные железобетонные. Соединение металлической стержневой арматуры методом механической </a:t>
                      </a:r>
                      <a:r>
                        <a:rPr lang="ru-RU" sz="9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опрессовки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Правила и контроль выполнения, требования к результатам работ</a:t>
                      </a:r>
                      <a:endParaRPr lang="ru-RU" sz="9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6" marR="23206" marT="0" marB="0" anchor="ctr"/>
                </a:tc>
                <a:extLst>
                  <a:ext uri="{0D108BD9-81ED-4DB2-BD59-A6C34878D82A}">
                    <a16:rowId xmlns:a16="http://schemas.microsoft.com/office/drawing/2014/main" xmlns="" val="2047988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0589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187624" y="2175706"/>
            <a:ext cx="6619794" cy="82809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Спасибо за внимание!</a:t>
            </a:r>
            <a:endParaRPr lang="ru-RU" sz="3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463210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dirty="0" err="1" smtClean="0"/>
              <a:t>Пустовгар</a:t>
            </a:r>
            <a:r>
              <a:rPr lang="ru-RU" sz="1600" dirty="0" smtClean="0"/>
              <a:t> Андрей </a:t>
            </a:r>
            <a:r>
              <a:rPr lang="ru-RU" sz="1600" dirty="0"/>
              <a:t>Петрович</a:t>
            </a:r>
          </a:p>
          <a:p>
            <a:pPr>
              <a:spcBef>
                <a:spcPct val="0"/>
              </a:spcBef>
              <a:defRPr/>
            </a:pPr>
            <a:r>
              <a:rPr lang="ru-RU" sz="1400" i="1" dirty="0" smtClean="0"/>
              <a:t>Проректор </a:t>
            </a:r>
            <a:r>
              <a:rPr lang="ru-RU" sz="1400" i="1" dirty="0"/>
              <a:t>по науке НИУ </a:t>
            </a:r>
            <a:r>
              <a:rPr lang="ru-RU" sz="1400" i="1" dirty="0" smtClean="0"/>
              <a:t>МГСУ</a:t>
            </a:r>
            <a:endParaRPr lang="ru-RU" sz="1400" i="1" dirty="0"/>
          </a:p>
          <a:p>
            <a:pPr>
              <a:spcBef>
                <a:spcPct val="0"/>
              </a:spcBef>
              <a:defRPr/>
            </a:pPr>
            <a:endParaRPr lang="ru-RU" sz="1400" i="1" dirty="0"/>
          </a:p>
          <a:p>
            <a:pPr>
              <a:spcBef>
                <a:spcPct val="0"/>
              </a:spcBef>
              <a:defRPr/>
            </a:pPr>
            <a:r>
              <a:rPr lang="ru-RU" sz="1400" i="1" dirty="0" smtClean="0"/>
              <a:t>Тел.: +7 (495) 025-28-65</a:t>
            </a:r>
          </a:p>
          <a:p>
            <a:pPr>
              <a:spcBef>
                <a:spcPct val="0"/>
              </a:spcBef>
              <a:defRPr/>
            </a:pPr>
            <a:r>
              <a:rPr lang="en-US" sz="1400" i="1" dirty="0" smtClean="0"/>
              <a:t>E-mail:</a:t>
            </a:r>
            <a:r>
              <a:rPr lang="ru-RU" sz="1400" i="1" dirty="0" smtClean="0"/>
              <a:t> </a:t>
            </a:r>
            <a:r>
              <a:rPr lang="en-US" sz="1400" i="1" dirty="0" smtClean="0"/>
              <a:t>PustovgarAP@mgsu.ru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148827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858656" y="3291830"/>
            <a:ext cx="7306247" cy="786754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685692" y="2286631"/>
            <a:ext cx="6414700" cy="864096"/>
          </a:xfrm>
          <a:prstGeom prst="snip2DiagRect">
            <a:avLst>
              <a:gd name="adj1" fmla="val 0"/>
              <a:gd name="adj2" fmla="val 9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80805"/>
            <a:ext cx="6996504" cy="869922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программу стандартизации НОСТРОЙ в период с 2010 по 2016 года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включено более 300 документов (СТО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8656" y="3291830"/>
            <a:ext cx="7385752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предложений по включению в программу стандартизации НОСТРОЙ на 2016-2018 года – более 100 заявок.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0" y="1131590"/>
            <a:ext cx="8085244" cy="751131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Система </a:t>
            </a:r>
            <a:r>
              <a:rPr lang="ru-RU" sz="3600" b="1" dirty="0">
                <a:solidFill>
                  <a:srgbClr val="FFC000"/>
                </a:solidFill>
                <a:latin typeface="PT Sans" pitchFamily="34" charset="-52"/>
              </a:rPr>
              <a:t>стандартизации </a:t>
            </a: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НОСТРОЙ – живая система</a:t>
            </a:r>
            <a:endParaRPr lang="ru-RU" sz="3600" b="1" dirty="0">
              <a:solidFill>
                <a:srgbClr val="FFC000"/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1436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2274780"/>
            <a:ext cx="7110536" cy="116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стандартизации НОСТРОЙ;</a:t>
            </a:r>
            <a:endParaRPr lang="ru-RU" altLang="ru-RU" sz="16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стандартизации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НОСТРОЙ;</a:t>
            </a:r>
            <a:endParaRPr lang="ru-RU" altLang="ru-RU" sz="1600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Системы стандартизации НОСТРОЙ.</a:t>
            </a:r>
            <a:endParaRPr lang="ru-RU" altLang="ru-RU" sz="1600" dirty="0"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0" y="1275606"/>
            <a:ext cx="7542584" cy="751131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Система </a:t>
            </a:r>
            <a:r>
              <a:rPr lang="ru-RU" sz="3600" b="1" dirty="0">
                <a:solidFill>
                  <a:srgbClr val="FFC000"/>
                </a:solidFill>
                <a:latin typeface="PT Sans" pitchFamily="34" charset="-52"/>
              </a:rPr>
              <a:t>стандартизации </a:t>
            </a: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НОСТРОЙ</a:t>
            </a:r>
            <a:endParaRPr lang="ru-RU" sz="3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68365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деятельностью Системы стандартизации НОСТРОЙ осуществляет Президент НОСТРОЙ.</a:t>
            </a:r>
            <a:endParaRPr lang="ru-RU" altLang="ru-RU" sz="1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6645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92" y="175701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органы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НОСТРОЙ (коллегиальный исполнительный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действующий коллегиальный исполнительный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коллегиальный уполномоченный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орган);</a:t>
            </a:r>
            <a:endParaRPr lang="ru-RU" altLang="ru-RU" sz="16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исполнители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стандартизации;</a:t>
            </a:r>
            <a:endParaRPr lang="ru-RU" altLang="ru-RU" sz="16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(постоянно действующий коллегиальный орган управления СРО);</a:t>
            </a:r>
            <a:endParaRPr lang="ru-RU" altLang="ru-RU" sz="16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стандартизации ТК 400 «Производство работ в строительстве. Типовые технологические и организационные процессы»</a:t>
            </a:r>
            <a:r>
              <a:rPr lang="ru-RU" altLang="ru-RU" sz="1600" b="1" dirty="0"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технические комитеты по стандартизации в сфере деятельности НОСТРОЙ и членов  НОСТРОЙ; </a:t>
            </a:r>
            <a:endParaRPr lang="ru-RU" altLang="ru-RU" sz="16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пользователи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  <a:endParaRPr lang="ru-RU" altLang="ru-RU" sz="1600" dirty="0"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5496" y="915566"/>
            <a:ext cx="7954992" cy="936104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 smtClean="0">
                <a:solidFill>
                  <a:srgbClr val="FFC000"/>
                </a:solidFill>
                <a:latin typeface="PT Sans" pitchFamily="34" charset="-52"/>
              </a:rPr>
              <a:t>Участники Системы стандартизации НОСТРОЙ</a:t>
            </a:r>
            <a:endParaRPr lang="ru-RU" sz="2800" b="1" dirty="0">
              <a:solidFill>
                <a:srgbClr val="FFC000"/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088193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5940" y="2211710"/>
            <a:ext cx="6054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НОСТРОЙ – СТО НОСТРОЙ;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стандартизации НОСТРОЙ – Р НОСТРОЙ;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 – СТО СРО;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справочно-методические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СМП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07504" y="1059582"/>
            <a:ext cx="7954992" cy="936104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800" b="1" dirty="0" smtClean="0">
                <a:solidFill>
                  <a:srgbClr val="FFC000"/>
                </a:solidFill>
                <a:latin typeface="PT Sans" pitchFamily="34" charset="-52"/>
              </a:rPr>
              <a:t>Документы Системы стандартизации НОСТРОЙ</a:t>
            </a:r>
            <a:endParaRPr lang="ru-RU" sz="2800" b="1" dirty="0">
              <a:solidFill>
                <a:srgbClr val="FFC000"/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95039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fld id="{E8AAFD43-40D1-422C-A8CE-C3414714DF5E}" type="slidenum">
              <a:rPr lang="ru-RU" b="1" smtClean="0">
                <a:solidFill>
                  <a:prstClr val="black"/>
                </a:solidFill>
              </a:rPr>
              <a:pPr algn="ctr">
                <a:spcBef>
                  <a:spcPct val="0"/>
                </a:spcBef>
                <a:defRPr/>
              </a:pPr>
              <a:t>7</a:t>
            </a:fld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5102" y="915566"/>
            <a:ext cx="7992888" cy="371335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Разработка комплекса стандартов НОСТРОЙ</a:t>
            </a:r>
            <a:endParaRPr lang="ru-RU" sz="24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5982" t="30401" r="24800" b="8699"/>
          <a:stretch/>
        </p:blipFill>
        <p:spPr>
          <a:xfrm>
            <a:off x="1547664" y="1286901"/>
            <a:ext cx="5719016" cy="33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402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fld id="{E8AAFD43-40D1-422C-A8CE-C3414714DF5E}" type="slidenum">
              <a:rPr lang="ru-RU" b="1" smtClean="0">
                <a:solidFill>
                  <a:prstClr val="black"/>
                </a:solidFill>
              </a:rPr>
              <a:pPr algn="ctr">
                <a:spcBef>
                  <a:spcPct val="0"/>
                </a:spcBef>
                <a:defRPr/>
              </a:pPr>
              <a:t>8</a:t>
            </a:fld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5102" y="915566"/>
            <a:ext cx="7992888" cy="371335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Этапы разработки стандартов НОСТРОЙ</a:t>
            </a:r>
            <a:endParaRPr lang="ru-RU" sz="24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476" t="15896" r="23584" b="20174"/>
          <a:stretch/>
        </p:blipFill>
        <p:spPr>
          <a:xfrm>
            <a:off x="1259632" y="1308927"/>
            <a:ext cx="5976664" cy="33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807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fld id="{E8AAFD43-40D1-422C-A8CE-C3414714DF5E}" type="slidenum">
              <a:rPr lang="ru-RU" b="1" smtClean="0">
                <a:solidFill>
                  <a:prstClr val="black"/>
                </a:solidFill>
              </a:rPr>
              <a:pPr algn="ctr">
                <a:spcBef>
                  <a:spcPct val="0"/>
                </a:spcBef>
                <a:defRPr/>
              </a:pPr>
              <a:t>9</a:t>
            </a:fld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8630083" y="51470"/>
            <a:ext cx="485917" cy="84355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0" y="976279"/>
            <a:ext cx="8594981" cy="371335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Нормативная база Системы стандартизации НОСТРОЙ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408003"/>
            <a:ext cx="911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Федеральный закон от 27 декабря 2002 года №184-ФЗ «О техническом регулировании» (с изменениями, </a:t>
            </a:r>
            <a:r>
              <a:rPr lang="ru-RU" sz="1400" b="1" dirty="0">
                <a:solidFill>
                  <a:prstClr val="black"/>
                </a:solidFill>
              </a:rPr>
              <a:t>согласно </a:t>
            </a:r>
            <a:r>
              <a:rPr lang="ru-RU" sz="1400" b="1" dirty="0" smtClean="0">
                <a:solidFill>
                  <a:prstClr val="black"/>
                </a:solidFill>
              </a:rPr>
              <a:t>Федеральному закону от </a:t>
            </a:r>
            <a:r>
              <a:rPr lang="ru-RU" sz="1400" b="1" dirty="0">
                <a:solidFill>
                  <a:prstClr val="black"/>
                </a:solidFill>
              </a:rPr>
              <a:t>5 апреля 2016 года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№</a:t>
            </a:r>
            <a:r>
              <a:rPr lang="ru-RU" sz="1400" b="1" dirty="0" smtClean="0">
                <a:solidFill>
                  <a:prstClr val="black"/>
                </a:solidFill>
              </a:rPr>
              <a:t>104-ФЗ «О </a:t>
            </a:r>
            <a:r>
              <a:rPr lang="ru-RU" sz="1400" b="1" dirty="0">
                <a:solidFill>
                  <a:prstClr val="black"/>
                </a:solidFill>
              </a:rPr>
              <a:t>внесении изменений в отдельные законодательные акты Российской Федерации по вопросам </a:t>
            </a:r>
            <a:r>
              <a:rPr lang="ru-RU" sz="1400" b="1" dirty="0" smtClean="0">
                <a:solidFill>
                  <a:prstClr val="black"/>
                </a:solidFill>
              </a:rPr>
              <a:t>стандартизации»):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</a:rPr>
              <a:t>Статьи 16-1, часть 4:  </a:t>
            </a:r>
            <a:r>
              <a:rPr lang="ru-RU" sz="1400" dirty="0">
                <a:solidFill>
                  <a:prstClr val="black"/>
                </a:solidFill>
              </a:rPr>
              <a:t>Допускается применение … стандартов организаций для оценки </a:t>
            </a:r>
            <a:r>
              <a:rPr lang="ru-RU" sz="1400" dirty="0" smtClean="0">
                <a:solidFill>
                  <a:prstClr val="black"/>
                </a:solidFill>
              </a:rPr>
              <a:t>соответствия требованиям технических регламентов</a:t>
            </a:r>
          </a:p>
          <a:p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b="1" dirty="0">
                <a:solidFill>
                  <a:prstClr val="black"/>
                </a:solidFill>
              </a:rPr>
              <a:t>Градостроительный Кодекс Российской </a:t>
            </a:r>
            <a:r>
              <a:rPr lang="ru-RU" sz="1400" b="1" dirty="0" smtClean="0">
                <a:solidFill>
                  <a:prstClr val="black"/>
                </a:solidFill>
              </a:rPr>
              <a:t>Федерации (редакц</a:t>
            </a:r>
            <a:r>
              <a:rPr lang="ru-RU" sz="1400" b="1" dirty="0">
                <a:solidFill>
                  <a:prstClr val="black"/>
                </a:solidFill>
              </a:rPr>
              <a:t>ия, утвержденная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Федеральным </a:t>
            </a:r>
            <a:r>
              <a:rPr lang="ru-RU" sz="1400" b="1" dirty="0">
                <a:solidFill>
                  <a:prstClr val="black"/>
                </a:solidFill>
              </a:rPr>
              <a:t>Законом №372-ФЗ от 3 июля 2016 </a:t>
            </a:r>
            <a:r>
              <a:rPr lang="ru-RU" sz="1400" b="1" dirty="0" smtClean="0">
                <a:solidFill>
                  <a:prstClr val="black"/>
                </a:solidFill>
              </a:rPr>
              <a:t>года):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</a:rPr>
              <a:t>Статья 55.1: </a:t>
            </a:r>
            <a:r>
              <a:rPr lang="ru-RU" sz="1400" u="sng" dirty="0">
                <a:solidFill>
                  <a:prstClr val="black"/>
                </a:solidFill>
              </a:rPr>
              <a:t>Содержанием деятельности СРО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являются </a:t>
            </a:r>
            <a:r>
              <a:rPr lang="ru-RU" sz="1400" dirty="0">
                <a:solidFill>
                  <a:prstClr val="black"/>
                </a:solidFill>
              </a:rPr>
              <a:t>разработка и утверждение документов, предусмотренных статьей 55.5 Кодекса (в </a:t>
            </a:r>
            <a:r>
              <a:rPr lang="ru-RU" sz="1400" dirty="0" err="1">
                <a:solidFill>
                  <a:prstClr val="black"/>
                </a:solidFill>
              </a:rPr>
              <a:t>т.ч</a:t>
            </a:r>
            <a:r>
              <a:rPr lang="ru-RU" sz="1400" dirty="0">
                <a:solidFill>
                  <a:prstClr val="black"/>
                </a:solidFill>
              </a:rPr>
              <a:t>. стандартов СРО</a:t>
            </a:r>
            <a:r>
              <a:rPr lang="ru-RU" sz="14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</a:rPr>
              <a:t>Статья </a:t>
            </a:r>
            <a:r>
              <a:rPr lang="ru-RU" sz="1400" dirty="0" smtClean="0">
                <a:solidFill>
                  <a:prstClr val="black"/>
                </a:solidFill>
              </a:rPr>
              <a:t>55.5, часть 9: Стандарты СРО и </a:t>
            </a:r>
            <a:r>
              <a:rPr lang="ru-RU" sz="1400" dirty="0">
                <a:solidFill>
                  <a:prstClr val="black"/>
                </a:solidFill>
              </a:rPr>
              <a:t>внутренние документы не могут противоречить </a:t>
            </a:r>
            <a:r>
              <a:rPr lang="ru-RU" sz="1400" dirty="0" smtClean="0">
                <a:solidFill>
                  <a:prstClr val="black"/>
                </a:solidFill>
              </a:rPr>
              <a:t>Градостроительному </a:t>
            </a:r>
            <a:r>
              <a:rPr lang="ru-RU" sz="1400" dirty="0">
                <a:solidFill>
                  <a:prstClr val="black"/>
                </a:solidFill>
              </a:rPr>
              <a:t>Кодексу, законодательству Российской Федерации о техническом регулировании, а также стандартам на процессы выполнения работ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утвержденным соответствующим Национальным объединением саморегулируемых организаций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37369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2422</Words>
  <Application>Microsoft Office PowerPoint</Application>
  <PresentationFormat>Экран (16:9)</PresentationFormat>
  <Paragraphs>306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2_Тема Office</vt:lpstr>
      <vt:lpstr>Программа стандартизации НОСТРОЙ:  анализ результатов и подготовка изменений  в увязке с общероссийскими классификаторами </vt:lpstr>
      <vt:lpstr>Назначение системы стандартизации НОСТРОЙ</vt:lpstr>
      <vt:lpstr>Система стандартизации НОСТРОЙ – живая система</vt:lpstr>
      <vt:lpstr>Система стандартизации НОСТРОЙ</vt:lpstr>
      <vt:lpstr>Участники Системы стандартизации НОСТРОЙ</vt:lpstr>
      <vt:lpstr>Документы Системы стандартизации НОСТРОЙ</vt:lpstr>
      <vt:lpstr>Разработка комплекса стандартов НОСТРОЙ</vt:lpstr>
      <vt:lpstr>Этапы разработки стандартов НОСТРОЙ</vt:lpstr>
      <vt:lpstr>Нормативная база Системы стандартизации НОСТРОЙ </vt:lpstr>
      <vt:lpstr>Нормативная база Системы стандартизации НОСТРОЙ </vt:lpstr>
      <vt:lpstr>Система стандартизации СРО как инструмент контроля рисков.</vt:lpstr>
      <vt:lpstr>Новые  классификаторы</vt:lpstr>
      <vt:lpstr>Общероссийский Классификатор видов Экономической Деятельности (ОКВЭД)</vt:lpstr>
      <vt:lpstr>ОКВЭД 2 используется при решении следующих основных задач, связанных с:</vt:lpstr>
      <vt:lpstr>Презентация PowerPoint</vt:lpstr>
      <vt:lpstr>Структура классификатора ОКВЭД 2</vt:lpstr>
      <vt:lpstr>Увязка стандартов НОСТРОЙ с классификационными группами ОКВЭД 2</vt:lpstr>
      <vt:lpstr>Список стандартов НОСТРОЙ не увязанных ввиду отсутствия кода классификатора ОКВЭД 2</vt:lpstr>
      <vt:lpstr>Презентация PowerPoint</vt:lpstr>
      <vt:lpstr>Общероссийский классификатор продукции по видам экономической деятельности (ОКПД)</vt:lpstr>
      <vt:lpstr>ОКПД 2 предназначен для обеспечения информационной поддержки задач, связанных с:</vt:lpstr>
      <vt:lpstr>ОКПД 2 предназначен для обеспечения информационной поддержки задач, связанных с:</vt:lpstr>
      <vt:lpstr>Структура классификатора ОКПД 2</vt:lpstr>
      <vt:lpstr>Увязка стандартов НОСТРОЙ с классификационными группами ОКПД 2</vt:lpstr>
      <vt:lpstr>Список стандартов НОСТРОЙ не увязанных ввиду отсутствия кода классификатора ОКПД 2</vt:lpstr>
      <vt:lpstr>Презентация PowerPoint</vt:lpstr>
      <vt:lpstr>Спасибо за внимание!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User</dc:creator>
  <cp:lastModifiedBy>PustovgarAP</cp:lastModifiedBy>
  <cp:revision>108</cp:revision>
  <dcterms:created xsi:type="dcterms:W3CDTF">2014-01-27T12:22:47Z</dcterms:created>
  <dcterms:modified xsi:type="dcterms:W3CDTF">2016-12-15T09:16:59Z</dcterms:modified>
</cp:coreProperties>
</file>